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85" r:id="rId9"/>
    <p:sldId id="286" r:id="rId10"/>
    <p:sldId id="257" r:id="rId11"/>
    <p:sldId id="258" r:id="rId12"/>
    <p:sldId id="287" r:id="rId13"/>
    <p:sldId id="288" r:id="rId14"/>
    <p:sldId id="289" r:id="rId15"/>
    <p:sldId id="296" r:id="rId16"/>
    <p:sldId id="297" r:id="rId17"/>
    <p:sldId id="259" r:id="rId18"/>
    <p:sldId id="260" r:id="rId19"/>
    <p:sldId id="261" r:id="rId20"/>
    <p:sldId id="262" r:id="rId21"/>
    <p:sldId id="263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265" r:id="rId30"/>
    <p:sldId id="266" r:id="rId31"/>
    <p:sldId id="306" r:id="rId32"/>
    <p:sldId id="307" r:id="rId33"/>
    <p:sldId id="267" r:id="rId34"/>
    <p:sldId id="268" r:id="rId35"/>
    <p:sldId id="308" r:id="rId36"/>
    <p:sldId id="270" r:id="rId37"/>
    <p:sldId id="310" r:id="rId38"/>
    <p:sldId id="311" r:id="rId39"/>
    <p:sldId id="312" r:id="rId40"/>
    <p:sldId id="313" r:id="rId41"/>
    <p:sldId id="309" r:id="rId42"/>
    <p:sldId id="271" r:id="rId43"/>
    <p:sldId id="272" r:id="rId44"/>
    <p:sldId id="314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24F057F-D90D-4662-B20B-2FB8433B97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C88329-93E9-4911-8B1D-6E6EEA3ADE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6C2D692-B806-4CB9-A901-E254ADF9638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3383E1F-B959-4BE9-B63C-12B5710374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fld id="{53509D28-E7D5-4B07-8ADA-7ECB7E7A4E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198F0F7-5097-489C-93F1-B6B0FA9EC7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6F3BD3-CDB5-486D-816D-98E230783D0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59475A5-456C-48FA-A72E-C34AC715C16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A648888-AF62-4288-88B3-F30FECD2E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8B8DDB71-1AA6-4FDB-8F31-F07F19AD4A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0A8AD73-BB18-4B5C-BCFA-46013EA981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815F092-B8DD-4EC5-BE9C-72F22517223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C0F658DF-9E81-49B0-AE63-3517BDA9AF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8A765-C35F-47BF-914C-7E7D9A568D4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C620274-A5D6-4AC2-8984-F7227F4244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9BC11544-C6F0-4CA0-8227-D1082F8DE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E1795E79-64CB-4DF0-B2D7-66E4E06FE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B98F32-D379-4F23-8A79-5722381EED2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FB355740-6DDC-4CD4-B57E-EE6AAA66ED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E7A92647-72D0-4E4E-82CA-F6DE856F0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C8935218-9C92-40BA-A136-68B0EA9C1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94F8E-A999-4D93-B17D-A767EAE8DA5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EE3CFF86-3CFE-487B-9C39-15DED0150D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7A4F90B-8346-4F87-BB0F-3FE4F0DAE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5C8FB442-CF17-4990-A6BD-2020DC215C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69BCE-FB21-4DDF-B789-4D7071C4857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9F147EC8-2E81-4371-A254-8D379361F7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7C9E306B-00AB-40CF-9084-7C05CD3E4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E20A2BB8-BBD6-48F4-A9B4-9F7567C2CF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EF3C35-8A16-405A-83C3-62ED17065B58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5F7580D-6D8E-4B23-9DF7-4BC180C5C4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5A96B5D9-77BF-4BFB-BC35-724CFAE4B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CCFFA640-1623-410F-8FDF-B9C9EE178A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BA104-BDB4-40CB-8156-89E12A3494ED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EF32330A-427E-4B2C-A19C-3732DD5D97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76C590A2-075C-449B-A50B-999F20159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72F42412-6E1F-49D0-9FAE-BA174701A4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E8B5D-42CC-4DBB-A812-5EBBACBA92F5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862179D-D982-41E1-BC46-761D89AA26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2C497D9-C4A2-4AD8-86F4-9E81F93E2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B1AE5617-F987-4FF5-8A33-0EF44B5E09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9DC67-6729-4147-BD3D-03323FCFD1A6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22882" name="Rectangle 1026">
            <a:extLst>
              <a:ext uri="{FF2B5EF4-FFF2-40B4-BE49-F238E27FC236}">
                <a16:creationId xmlns:a16="http://schemas.microsoft.com/office/drawing/2014/main" id="{1AA4A249-F912-48F0-B801-2EBF8D6B7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883" name="Rectangle 1027">
            <a:extLst>
              <a:ext uri="{FF2B5EF4-FFF2-40B4-BE49-F238E27FC236}">
                <a16:creationId xmlns:a16="http://schemas.microsoft.com/office/drawing/2014/main" id="{21613F12-584A-44F5-B54B-4A215EDAD8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090F476-EAB2-4935-BF55-F5270F4CB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80DE6-429D-46DB-B1D8-A0BF1C002D17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8E01A9B-4A7F-4C1A-98A5-25DA1C6E60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30EE348-794E-45DE-8340-2D46F832D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FA3819B0-303A-43F6-9C8C-3754D4D78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D1422-A7E1-4966-90EC-A5A469BE20AD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8729963-4384-4434-8EB8-AF6CC5CD8F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F71795A-DADD-4351-BCDA-E3911AF80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68925734-BE73-45F4-B50E-EB4396F547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B3BD2-1044-4C28-AA18-351B57E6B92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6F1BCE9-FB28-4979-B610-A47E2A1927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3FA9D0F-C9A8-43C4-9127-6CC66F764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10BD3D3-23F8-407C-B98D-11A12A4A9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0F8D-0012-41E9-92D1-82918F0E589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CC468E5-54E6-4301-BD93-F44EA5B0B7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297B9DD-14F4-44A0-8A2C-BF1B6DE9B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80A42CB-B427-48B7-85B1-DDBE6EA9F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10F1E-B2E2-431C-8480-4230A2A8439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37A2090-7489-486F-84D4-494CE6F8D1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0D477367-3D13-43D2-BFD7-859E12566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2B240244-2E16-443D-B309-3A11D8C82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E1944-7F79-41D6-8615-2D913ACC56D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3FE5C26-2650-4360-8FE7-B05DFE2648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44E88AEE-B336-4AB3-8B56-A131D195C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867F44E0-7A98-4E34-B09E-773C4A76F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49A45-CA7B-430C-85D1-17988AB4A52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2628255-1B3B-4C13-A56D-0088B6433D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CA687A71-0FFB-4264-93B7-F180F47C9E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D88719D7-81EE-4704-AEF5-F5FED982B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46A91-08AA-4B5C-9F8D-91D27C292DE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94CA746-130C-4C44-BB75-0E1B27F739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46A17BA3-C50A-45D1-8FE2-4740374B5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11D48E9D-9E01-49EC-BC56-613CD15935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8512A-8434-4F00-BA2C-4F034538028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E7B51F3-62CC-41F0-980F-C041D27796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B2D18052-8260-4481-9143-328DE05C3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03E5C008-3AE5-4BEC-AA8B-DA6710DE1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173E8-31E3-4FA9-9D72-D1DA0920A5B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89BCD22-562D-41A5-B7F5-7A3622248D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426D32E9-049E-47C9-81AC-0B4291D93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5ED0B-EEF9-4BAD-A880-5D335CD12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DD630-8AC0-4F1A-B472-7FC507636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D2B0C-8A52-4DF8-B6EB-96A6AC9B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C603F-58E5-483A-9EDA-E62D79C9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BD872-197E-4105-BDC4-472A9222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9F2D-5452-4E83-AB50-EFBF58F76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3790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7F84-A5A8-44CF-A32D-062791C89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E1B0C-E3E2-4BEB-A8F1-63B36B34D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F037-D380-4B51-BBB4-B2A438A3B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71B75-96D5-4018-B3F9-D02D2A4F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F821C-DE39-4251-BD1B-B5FC366E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52CA8-C65F-4627-BF5E-A6B6C5D4D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23867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307B4-938F-4D53-8F34-F52FA90B4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96050" y="495300"/>
            <a:ext cx="196215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CD3F7-BA22-4AE9-9AF8-CD28B38E3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495300"/>
            <a:ext cx="573405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EA21D-05ED-4E6C-82FA-9E9704C3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E3F2A-61F2-495E-A2B9-1EF38DD9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7778C-783B-44FC-BCDA-137D16331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E8C8E-2267-4BBE-AD5E-4B364BF82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934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A763-279B-45B7-9FA7-65D47DC2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2E330-F7E5-410C-ACCC-0BBCF8959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DFCF3-D17B-465D-9EBB-2FDE3444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692B-C954-4BF8-9F00-C4DF252B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42BEF-9739-47CE-9EBD-700CD402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9FA33-9304-411D-BFCB-A26CF6BB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6942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38E0C-A137-4567-BFB6-ABB8AE4F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92937-68D4-4237-B6FD-02C11D80C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CF0E2-BCD8-480D-A9D6-2AE15EC1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C5254-7DBA-45CB-806D-DDABF3BB5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E7B2-B3C9-4D9A-A318-5D8BE541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95235-7A14-4526-BFCE-13E0C5BE4C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52063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0E01-EE06-47C9-AB66-3841C4F7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55725-A4C6-47EE-83F7-3106B09C6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56650-C192-4262-9A85-23918E7F7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6E8E3-54F9-4E38-ABF9-8E2B796D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EB8A2-747F-448A-A182-C228981E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63CCB-F6F8-4D1F-AC73-63CADA92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6E46A-6DA6-40D4-9B0E-8BD725D06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5567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47FE-ACC8-4B45-A6B2-0A9F3D2C8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47CDD-5B65-43F0-AE63-9516BCACE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4A8D5-C6C6-45C8-A230-AC893488D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A8CB82-A234-4635-A028-4BF08B475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A8017-DA90-4758-BBBF-530086DAA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6F561E-6C7B-4ADC-B057-4621B379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71C5F5-1853-4C67-9423-6C7FB99C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3D1C7-CAF8-4BB4-8263-AE5542C07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5F91B-AD88-4B4A-B870-DD38A6E49B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8726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1427A-C6D0-4A36-B2D4-42462A14B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C272C-67E5-47D5-B2E6-F42193ED8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B924D-8EB9-4BA7-864A-885AE2B2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BE220-D8CC-4777-9777-113A4F6F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4005A-5BEE-497E-9746-FAF4B260C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0732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CB62D-520E-4EE1-9DC9-8EBE0059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51E84-2AB0-404E-B359-1471FCD4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0033C-E363-45E4-BC1A-C53A10AC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7BFAA-93E8-4767-A5C6-88D4906AE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92312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845E-8FD1-49F2-8C32-F044B17D3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77472-A1C3-4D1D-AF92-60DCFC2A9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C7857-0F96-4B36-8D6F-20DEA9F5C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B66CC-4A24-462D-ACDA-41ED127C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644DF-A021-4FD2-B8B4-79E9937B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B48F9-62A1-4390-AFC3-0B67D07CF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CABBF-7019-4C48-8873-3F79C70E1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7191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CF7A-DD4B-4905-9E73-01E25A23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9F529-8296-45DE-86B0-F2B8470E7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537CC-FF1E-4C58-B06E-175001396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0450B-96BD-4D5C-87BD-F3117937D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6D398-7E4C-4ED8-8FF6-2BC15212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441C1-7CD2-4DE5-9AEE-AE89BE72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F4896-539F-4633-9CC4-63EEC3B1E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008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60000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80AE12-C49E-4604-B7A5-8F2836AB5B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948CE2-A6EA-4199-A826-FC226E8503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360672-E3CD-4FED-B8E6-8ABCF43E6D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j-lt"/>
              </a:defRPr>
            </a:lvl1pPr>
          </a:lstStyle>
          <a:p>
            <a:fld id="{A12ADBDF-9E67-46D1-AC77-1FB6C01C10D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BD3EE8A0-4462-4E07-A36E-C27B0BBF923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57188"/>
            <a:ext cx="8231188" cy="1458912"/>
            <a:chOff x="288" y="225"/>
            <a:chExt cx="5185" cy="919"/>
          </a:xfrm>
        </p:grpSpPr>
        <p:sp>
          <p:nvSpPr>
            <p:cNvPr id="1029" name="Freeform 5">
              <a:extLst>
                <a:ext uri="{FF2B5EF4-FFF2-40B4-BE49-F238E27FC236}">
                  <a16:creationId xmlns:a16="http://schemas.microsoft.com/office/drawing/2014/main" id="{B56F7D96-12E9-49FE-96D7-D5D01F025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231"/>
              <a:ext cx="86" cy="913"/>
            </a:xfrm>
            <a:custGeom>
              <a:avLst/>
              <a:gdLst>
                <a:gd name="T0" fmla="*/ 0 w 86"/>
                <a:gd name="T1" fmla="*/ 0 h 913"/>
                <a:gd name="T2" fmla="*/ 85 w 86"/>
                <a:gd name="T3" fmla="*/ 96 h 913"/>
                <a:gd name="T4" fmla="*/ 85 w 86"/>
                <a:gd name="T5" fmla="*/ 816 h 913"/>
                <a:gd name="T6" fmla="*/ 0 w 86"/>
                <a:gd name="T7" fmla="*/ 912 h 913"/>
                <a:gd name="T8" fmla="*/ 0 w 86"/>
                <a:gd name="T9" fmla="*/ 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913">
                  <a:moveTo>
                    <a:pt x="0" y="0"/>
                  </a:moveTo>
                  <a:lnTo>
                    <a:pt x="85" y="96"/>
                  </a:lnTo>
                  <a:lnTo>
                    <a:pt x="85" y="816"/>
                  </a:lnTo>
                  <a:lnTo>
                    <a:pt x="0" y="912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0" name="Freeform 6">
              <a:extLst>
                <a:ext uri="{FF2B5EF4-FFF2-40B4-BE49-F238E27FC236}">
                  <a16:creationId xmlns:a16="http://schemas.microsoft.com/office/drawing/2014/main" id="{5E48CF26-DEB2-4E21-81F4-65CF9D710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" y="225"/>
              <a:ext cx="87" cy="910"/>
            </a:xfrm>
            <a:custGeom>
              <a:avLst/>
              <a:gdLst>
                <a:gd name="T0" fmla="*/ 86 w 87"/>
                <a:gd name="T1" fmla="*/ 0 h 910"/>
                <a:gd name="T2" fmla="*/ 0 w 87"/>
                <a:gd name="T3" fmla="*/ 93 h 910"/>
                <a:gd name="T4" fmla="*/ 0 w 87"/>
                <a:gd name="T5" fmla="*/ 813 h 910"/>
                <a:gd name="T6" fmla="*/ 86 w 87"/>
                <a:gd name="T7" fmla="*/ 909 h 910"/>
                <a:gd name="T8" fmla="*/ 86 w 87"/>
                <a:gd name="T9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910">
                  <a:moveTo>
                    <a:pt x="86" y="0"/>
                  </a:moveTo>
                  <a:lnTo>
                    <a:pt x="0" y="93"/>
                  </a:lnTo>
                  <a:lnTo>
                    <a:pt x="0" y="813"/>
                  </a:lnTo>
                  <a:lnTo>
                    <a:pt x="86" y="909"/>
                  </a:lnTo>
                  <a:lnTo>
                    <a:pt x="8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" name="Freeform 7">
              <a:extLst>
                <a:ext uri="{FF2B5EF4-FFF2-40B4-BE49-F238E27FC236}">
                  <a16:creationId xmlns:a16="http://schemas.microsoft.com/office/drawing/2014/main" id="{3103E4C6-41F5-4C56-8850-A36B73EA0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228"/>
              <a:ext cx="5185" cy="103"/>
            </a:xfrm>
            <a:custGeom>
              <a:avLst/>
              <a:gdLst>
                <a:gd name="T0" fmla="*/ 0 w 5185"/>
                <a:gd name="T1" fmla="*/ 0 h 103"/>
                <a:gd name="T2" fmla="*/ 5184 w 5185"/>
                <a:gd name="T3" fmla="*/ 3 h 103"/>
                <a:gd name="T4" fmla="*/ 5093 w 5185"/>
                <a:gd name="T5" fmla="*/ 102 h 103"/>
                <a:gd name="T6" fmla="*/ 88 w 5185"/>
                <a:gd name="T7" fmla="*/ 102 h 103"/>
                <a:gd name="T8" fmla="*/ 0 w 5185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85" h="103">
                  <a:moveTo>
                    <a:pt x="0" y="0"/>
                  </a:moveTo>
                  <a:lnTo>
                    <a:pt x="5184" y="3"/>
                  </a:lnTo>
                  <a:lnTo>
                    <a:pt x="5093" y="102"/>
                  </a:lnTo>
                  <a:lnTo>
                    <a:pt x="88" y="102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33" name="Freeform 9">
            <a:extLst>
              <a:ext uri="{FF2B5EF4-FFF2-40B4-BE49-F238E27FC236}">
                <a16:creationId xmlns:a16="http://schemas.microsoft.com/office/drawing/2014/main" id="{DB055C67-7F81-4E2E-8784-F8672CF66534}"/>
              </a:ext>
            </a:extLst>
          </p:cNvPr>
          <p:cNvSpPr>
            <a:spLocks/>
          </p:cNvSpPr>
          <p:nvPr/>
        </p:nvSpPr>
        <p:spPr bwMode="auto">
          <a:xfrm>
            <a:off x="457200" y="1343025"/>
            <a:ext cx="125413" cy="5197475"/>
          </a:xfrm>
          <a:custGeom>
            <a:avLst/>
            <a:gdLst>
              <a:gd name="T0" fmla="*/ 0 w 79"/>
              <a:gd name="T1" fmla="*/ 0 h 3274"/>
              <a:gd name="T2" fmla="*/ 78 w 79"/>
              <a:gd name="T3" fmla="*/ 107 h 3274"/>
              <a:gd name="T4" fmla="*/ 78 w 79"/>
              <a:gd name="T5" fmla="*/ 3166 h 3274"/>
              <a:gd name="T6" fmla="*/ 0 w 79"/>
              <a:gd name="T7" fmla="*/ 3273 h 3274"/>
              <a:gd name="T8" fmla="*/ 0 w 79"/>
              <a:gd name="T9" fmla="*/ 0 h 3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" h="3274">
                <a:moveTo>
                  <a:pt x="0" y="0"/>
                </a:moveTo>
                <a:lnTo>
                  <a:pt x="78" y="107"/>
                </a:lnTo>
                <a:lnTo>
                  <a:pt x="78" y="3166"/>
                </a:lnTo>
                <a:lnTo>
                  <a:pt x="0" y="327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BA6B66D4-5AC5-4A19-AC89-D5B26D6C7175}"/>
              </a:ext>
            </a:extLst>
          </p:cNvPr>
          <p:cNvSpPr>
            <a:spLocks/>
          </p:cNvSpPr>
          <p:nvPr/>
        </p:nvSpPr>
        <p:spPr bwMode="auto">
          <a:xfrm>
            <a:off x="8550275" y="1247775"/>
            <a:ext cx="133350" cy="5278438"/>
          </a:xfrm>
          <a:custGeom>
            <a:avLst/>
            <a:gdLst>
              <a:gd name="T0" fmla="*/ 83 w 84"/>
              <a:gd name="T1" fmla="*/ 0 h 3325"/>
              <a:gd name="T2" fmla="*/ 3 w 84"/>
              <a:gd name="T3" fmla="*/ 109 h 3325"/>
              <a:gd name="T4" fmla="*/ 0 w 84"/>
              <a:gd name="T5" fmla="*/ 3233 h 3325"/>
              <a:gd name="T6" fmla="*/ 83 w 84"/>
              <a:gd name="T7" fmla="*/ 3324 h 3325"/>
              <a:gd name="T8" fmla="*/ 83 w 84"/>
              <a:gd name="T9" fmla="*/ 0 h 3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3325">
                <a:moveTo>
                  <a:pt x="83" y="0"/>
                </a:moveTo>
                <a:lnTo>
                  <a:pt x="3" y="109"/>
                </a:lnTo>
                <a:lnTo>
                  <a:pt x="0" y="3233"/>
                </a:lnTo>
                <a:lnTo>
                  <a:pt x="83" y="3324"/>
                </a:lnTo>
                <a:lnTo>
                  <a:pt x="83" y="0"/>
                </a:lnTo>
              </a:path>
            </a:pathLst>
          </a:custGeom>
          <a:solidFill>
            <a:schemeClr val="folHlink"/>
          </a:solidFill>
          <a:ln w="12700" cap="rnd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Freeform 11">
            <a:extLst>
              <a:ext uri="{FF2B5EF4-FFF2-40B4-BE49-F238E27FC236}">
                <a16:creationId xmlns:a16="http://schemas.microsoft.com/office/drawing/2014/main" id="{32AF3EFC-AAB0-4D46-967C-2FBECD4B1B8A}"/>
              </a:ext>
            </a:extLst>
          </p:cNvPr>
          <p:cNvSpPr>
            <a:spLocks/>
          </p:cNvSpPr>
          <p:nvPr/>
        </p:nvSpPr>
        <p:spPr bwMode="auto">
          <a:xfrm>
            <a:off x="457200" y="6386513"/>
            <a:ext cx="8231188" cy="139700"/>
          </a:xfrm>
          <a:custGeom>
            <a:avLst/>
            <a:gdLst>
              <a:gd name="T0" fmla="*/ 0 w 5185"/>
              <a:gd name="T1" fmla="*/ 87 h 88"/>
              <a:gd name="T2" fmla="*/ 5184 w 5185"/>
              <a:gd name="T3" fmla="*/ 87 h 88"/>
              <a:gd name="T4" fmla="*/ 5095 w 5185"/>
              <a:gd name="T5" fmla="*/ 0 h 88"/>
              <a:gd name="T6" fmla="*/ 89 w 5185"/>
              <a:gd name="T7" fmla="*/ 0 h 88"/>
              <a:gd name="T8" fmla="*/ 0 w 5185"/>
              <a:gd name="T9" fmla="*/ 87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85" h="88">
                <a:moveTo>
                  <a:pt x="0" y="87"/>
                </a:moveTo>
                <a:lnTo>
                  <a:pt x="5184" y="87"/>
                </a:lnTo>
                <a:lnTo>
                  <a:pt x="5095" y="0"/>
                </a:lnTo>
                <a:lnTo>
                  <a:pt x="89" y="0"/>
                </a:lnTo>
                <a:lnTo>
                  <a:pt x="0" y="87"/>
                </a:lnTo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DBCAD24-4A01-430D-990B-269FEFB7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523875"/>
            <a:ext cx="7958137" cy="5857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595590D7-FB1F-4B8A-943E-D087DAD6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953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6463368B-2EBE-49A3-B057-C77D9481A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</a:t>
            </a:r>
          </a:p>
          <a:p>
            <a:pPr lvl="0"/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>
            <a:extLst>
              <a:ext uri="{FF2B5EF4-FFF2-40B4-BE49-F238E27FC236}">
                <a16:creationId xmlns:a16="http://schemas.microsoft.com/office/drawing/2014/main" id="{7D6026B6-7BC0-4DA2-B02D-FFABE6501A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762000"/>
          </a:xfrm>
        </p:spPr>
        <p:txBody>
          <a:bodyPr anchor="t"/>
          <a:lstStyle/>
          <a:p>
            <a:r>
              <a:rPr lang="en-US" altLang="en-US" sz="4400"/>
              <a:t>Acids and Bases</a:t>
            </a:r>
          </a:p>
        </p:txBody>
      </p:sp>
      <p:sp>
        <p:nvSpPr>
          <p:cNvPr id="92163" name="Rectangle 1027">
            <a:extLst>
              <a:ext uri="{FF2B5EF4-FFF2-40B4-BE49-F238E27FC236}">
                <a16:creationId xmlns:a16="http://schemas.microsoft.com/office/drawing/2014/main" id="{7DA6DE45-DE82-4C7D-ABF8-7B5A3019C9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330424"/>
          </a:xfrm>
        </p:spPr>
        <p:txBody>
          <a:bodyPr/>
          <a:lstStyle/>
          <a:p>
            <a:r>
              <a:rPr lang="en-US" altLang="en-US" sz="3200" dirty="0"/>
              <a:t>Adapted from work by</a:t>
            </a:r>
          </a:p>
          <a:p>
            <a:r>
              <a:rPr lang="en-US" altLang="en-US" sz="3200" dirty="0"/>
              <a:t>Dr. Stephen L. Cotton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31C3C8B-F37E-4F31-8F77-8DCE6E85F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Properties of acids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DF1319-5C71-4497-9943-4EAAA5BCA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029200"/>
          </a:xfrm>
          <a:noFill/>
          <a:ln/>
        </p:spPr>
        <p:txBody>
          <a:bodyPr/>
          <a:lstStyle/>
          <a:p>
            <a:r>
              <a:rPr lang="en-US" altLang="en-US" sz="3400"/>
              <a:t>Taste sour (don’t try this at home).</a:t>
            </a:r>
          </a:p>
          <a:p>
            <a:r>
              <a:rPr lang="en-US" altLang="en-US" sz="3400"/>
              <a:t>Conduct electricity.</a:t>
            </a:r>
          </a:p>
          <a:p>
            <a:pPr lvl="1"/>
            <a:r>
              <a:rPr lang="en-US" altLang="en-US" sz="3400"/>
              <a:t>Some are strong, others are weak electrolytes.</a:t>
            </a:r>
          </a:p>
          <a:p>
            <a:r>
              <a:rPr lang="en-US" altLang="en-US" sz="3400"/>
              <a:t>React with metals to form hydrogen gas.</a:t>
            </a:r>
          </a:p>
          <a:p>
            <a:r>
              <a:rPr lang="en-US" altLang="en-US" sz="3400"/>
              <a:t>Change indicators (blue litmus to red).</a:t>
            </a:r>
          </a:p>
          <a:p>
            <a:r>
              <a:rPr lang="en-US" altLang="en-US" sz="3400"/>
              <a:t>React with hydroxides to form water and a salt.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5A8945A-4D83-4B6B-833A-FB5EF344E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Properties of bases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828B2EA-7E82-4724-B8C9-9DEDD447E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600"/>
              <a:t>React with acids to form water and a salt.</a:t>
            </a:r>
          </a:p>
          <a:p>
            <a:r>
              <a:rPr lang="en-US" altLang="en-US" sz="3600"/>
              <a:t>Taste bitter.</a:t>
            </a:r>
          </a:p>
          <a:p>
            <a:r>
              <a:rPr lang="en-US" altLang="en-US" sz="3600"/>
              <a:t>Feel slippery (don’t try this either).</a:t>
            </a:r>
          </a:p>
          <a:p>
            <a:r>
              <a:rPr lang="en-US" altLang="en-US" sz="3600"/>
              <a:t>Can be strong or weak electrolytes.</a:t>
            </a:r>
          </a:p>
          <a:p>
            <a:r>
              <a:rPr lang="en-US" altLang="en-US" sz="3600"/>
              <a:t>Change indicators (red litmus turns blue).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723A4A5-FFBC-40EE-AA70-25D369D7E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Names and Formulae of Acids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35160F38-446B-4628-AB4C-3BD0E7306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029200"/>
          </a:xfrm>
        </p:spPr>
        <p:txBody>
          <a:bodyPr/>
          <a:lstStyle/>
          <a:p>
            <a:r>
              <a:rPr lang="en-US" altLang="en-US" sz="3600" dirty="0"/>
              <a:t>An acid is a chemical that produces hydrogen ions (H</a:t>
            </a:r>
            <a:r>
              <a:rPr lang="en-US" altLang="en-US" sz="3600" b="1" baseline="30000" dirty="0"/>
              <a:t>+</a:t>
            </a:r>
            <a:r>
              <a:rPr lang="en-US" altLang="en-US" sz="3600" dirty="0"/>
              <a:t>) when dissolved </a:t>
            </a:r>
            <a:r>
              <a:rPr lang="en-US" altLang="en-US" sz="3600" i="1" u="sng" dirty="0"/>
              <a:t>in water</a:t>
            </a:r>
            <a:endParaRPr lang="en-US" altLang="en-US" sz="3600" dirty="0"/>
          </a:p>
          <a:p>
            <a:r>
              <a:rPr lang="en-US" altLang="en-US" sz="3600" dirty="0"/>
              <a:t>Thus, general formula = HX, where X is a monatomic or polyatomic anion</a:t>
            </a:r>
          </a:p>
          <a:p>
            <a:r>
              <a:rPr lang="en-US" altLang="en-US" sz="3600" dirty="0"/>
              <a:t>HCl</a:t>
            </a:r>
            <a:r>
              <a:rPr lang="en-US" altLang="en-US" sz="3600" b="1" baseline="-25000" dirty="0"/>
              <a:t>(g)</a:t>
            </a:r>
            <a:r>
              <a:rPr lang="en-US" altLang="en-US" sz="3600" dirty="0"/>
              <a:t> named hydrogen chloride</a:t>
            </a:r>
          </a:p>
          <a:p>
            <a:r>
              <a:rPr lang="en-US" altLang="en-US" sz="3600" dirty="0"/>
              <a:t>HCl</a:t>
            </a:r>
            <a:r>
              <a:rPr lang="en-US" altLang="en-US" sz="3600" b="1" baseline="-25000" dirty="0"/>
              <a:t>(</a:t>
            </a:r>
            <a:r>
              <a:rPr lang="en-US" altLang="en-US" sz="3600" b="1" baseline="-25000" dirty="0" err="1"/>
              <a:t>aq</a:t>
            </a:r>
            <a:r>
              <a:rPr lang="en-US" altLang="en-US" sz="3600" b="1" baseline="-25000" dirty="0"/>
              <a:t>)</a:t>
            </a:r>
            <a:r>
              <a:rPr lang="en-US" altLang="en-US" sz="3600" dirty="0"/>
              <a:t> is named as an acid</a:t>
            </a:r>
          </a:p>
          <a:p>
            <a:r>
              <a:rPr lang="en-US" altLang="en-US" sz="3600" dirty="0"/>
              <a:t>Name focuses on the anion present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E1935729-97A6-4B34-9634-882325352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Names and Formulas of Acids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ED029E2A-22E0-4F02-9786-D64ECE5C8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3600" dirty="0"/>
              <a:t>1. When anion ends with -ide, the acid starts with </a:t>
            </a:r>
            <a:r>
              <a:rPr lang="en-US" altLang="en-US" sz="3600" i="1" dirty="0"/>
              <a:t>hydro-,</a:t>
            </a:r>
            <a:r>
              <a:rPr lang="en-US" altLang="en-US" sz="3600" dirty="0"/>
              <a:t> and the stem of the anion has the suffix </a:t>
            </a:r>
            <a:r>
              <a:rPr lang="en-US" altLang="en-US" sz="3600" i="1" dirty="0"/>
              <a:t>-</a:t>
            </a:r>
            <a:r>
              <a:rPr lang="en-US" altLang="en-US" sz="3600" i="1" dirty="0" err="1"/>
              <a:t>ic</a:t>
            </a:r>
            <a:r>
              <a:rPr lang="en-US" altLang="en-US" sz="3600" dirty="0"/>
              <a:t> followed by the word </a:t>
            </a:r>
            <a:r>
              <a:rPr lang="en-US" altLang="en-US" sz="3600" i="1" dirty="0"/>
              <a:t>acid</a:t>
            </a:r>
            <a:endParaRPr lang="en-US" altLang="en-US" sz="3600" dirty="0"/>
          </a:p>
          <a:p>
            <a:pPr>
              <a:buFont typeface="Monotype Sorts" pitchFamily="2" charset="2"/>
              <a:buNone/>
            </a:pPr>
            <a:r>
              <a:rPr lang="en-US" altLang="en-US" sz="3600" dirty="0"/>
              <a:t>2. When anion ends with -</a:t>
            </a:r>
            <a:r>
              <a:rPr lang="en-US" altLang="en-US" sz="3600" dirty="0" err="1"/>
              <a:t>ite</a:t>
            </a:r>
            <a:r>
              <a:rPr lang="en-US" altLang="en-US" sz="3600" dirty="0"/>
              <a:t>, the anion has the suffix </a:t>
            </a:r>
            <a:r>
              <a:rPr lang="en-US" altLang="en-US" sz="3600" i="1" dirty="0"/>
              <a:t>-</a:t>
            </a:r>
            <a:r>
              <a:rPr lang="en-US" altLang="en-US" sz="3600" i="1" dirty="0" err="1"/>
              <a:t>ous</a:t>
            </a:r>
            <a:r>
              <a:rPr lang="en-US" altLang="en-US" sz="3600" dirty="0"/>
              <a:t>, then </a:t>
            </a:r>
            <a:r>
              <a:rPr lang="en-US" altLang="en-US" sz="3600" i="1" dirty="0"/>
              <a:t>acid</a:t>
            </a:r>
            <a:endParaRPr lang="en-US" altLang="en-US" sz="3600" dirty="0"/>
          </a:p>
          <a:p>
            <a:pPr>
              <a:buFont typeface="Monotype Sorts" pitchFamily="2" charset="2"/>
              <a:buNone/>
            </a:pPr>
            <a:r>
              <a:rPr lang="en-US" altLang="en-US" sz="3600" dirty="0"/>
              <a:t>3. When anion ends with -ate, the anion suffix is </a:t>
            </a:r>
            <a:r>
              <a:rPr lang="en-US" altLang="en-US" sz="3600" i="1" dirty="0"/>
              <a:t>-</a:t>
            </a:r>
            <a:r>
              <a:rPr lang="en-US" altLang="en-US" sz="3600" i="1" dirty="0" err="1"/>
              <a:t>ic</a:t>
            </a:r>
            <a:r>
              <a:rPr lang="en-US" altLang="en-US" sz="3600" dirty="0"/>
              <a:t> and then </a:t>
            </a:r>
            <a:r>
              <a:rPr lang="en-US" altLang="en-US" sz="3600" i="1" dirty="0"/>
              <a:t>acid.</a:t>
            </a:r>
            <a:endParaRPr lang="en-US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26">
            <a:extLst>
              <a:ext uri="{FF2B5EF4-FFF2-40B4-BE49-F238E27FC236}">
                <a16:creationId xmlns:a16="http://schemas.microsoft.com/office/drawing/2014/main" id="{E2A64AA9-7AED-4E9C-BB79-DC67B0069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Names and Formulas of Bases</a:t>
            </a:r>
          </a:p>
        </p:txBody>
      </p:sp>
      <p:sp>
        <p:nvSpPr>
          <p:cNvPr id="97283" name="Rectangle 1027">
            <a:extLst>
              <a:ext uri="{FF2B5EF4-FFF2-40B4-BE49-F238E27FC236}">
                <a16:creationId xmlns:a16="http://schemas.microsoft.com/office/drawing/2014/main" id="{ED0178DB-245D-4E88-8C0F-BEC402653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029200"/>
          </a:xfrm>
        </p:spPr>
        <p:txBody>
          <a:bodyPr/>
          <a:lstStyle/>
          <a:p>
            <a:r>
              <a:rPr lang="en-US" altLang="en-US" sz="3600" dirty="0"/>
              <a:t>A base produces hydroxide ions (OH</a:t>
            </a:r>
            <a:r>
              <a:rPr lang="en-US" altLang="en-US" sz="3600" b="1" baseline="30000" dirty="0"/>
              <a:t>-</a:t>
            </a:r>
            <a:r>
              <a:rPr lang="en-US" altLang="en-US" sz="3600" dirty="0"/>
              <a:t>) when dissolved </a:t>
            </a:r>
            <a:r>
              <a:rPr lang="en-US" altLang="en-US" sz="3600" i="1" u="sng" dirty="0"/>
              <a:t>in water</a:t>
            </a:r>
            <a:r>
              <a:rPr lang="en-US" altLang="en-US" sz="3600" dirty="0"/>
              <a:t>.</a:t>
            </a:r>
          </a:p>
          <a:p>
            <a:r>
              <a:rPr lang="en-US" altLang="en-US" sz="3600" dirty="0"/>
              <a:t>Named the same way as any other ionic compound</a:t>
            </a:r>
          </a:p>
          <a:p>
            <a:pPr lvl="1"/>
            <a:r>
              <a:rPr lang="en-US" altLang="en-US" sz="3600" dirty="0"/>
              <a:t>name the cation, followed by anion</a:t>
            </a:r>
          </a:p>
          <a:p>
            <a:r>
              <a:rPr lang="en-US" altLang="en-US" sz="3600" dirty="0"/>
              <a:t>To write the formula: write symbols; write charges; then cross (if needed)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288054C1-76BE-4D00-B2DA-E58432839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Hydrogen Ions and Acidity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BD2EFD0-17D4-47C6-B707-A2FAD4AB8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Given the hydrogen-ion or hydroxide-ion concentration, classify a solution as neutral, acidic, or basic.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>
            <a:extLst>
              <a:ext uri="{FF2B5EF4-FFF2-40B4-BE49-F238E27FC236}">
                <a16:creationId xmlns:a16="http://schemas.microsoft.com/office/drawing/2014/main" id="{2C088768-EA0E-4AF8-98B4-407868B9A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Hydrogen Ions and Acidity</a:t>
            </a:r>
          </a:p>
        </p:txBody>
      </p:sp>
      <p:sp>
        <p:nvSpPr>
          <p:cNvPr id="106499" name="Rectangle 1027">
            <a:extLst>
              <a:ext uri="{FF2B5EF4-FFF2-40B4-BE49-F238E27FC236}">
                <a16:creationId xmlns:a16="http://schemas.microsoft.com/office/drawing/2014/main" id="{A536CF3C-61DA-4D8E-B0E8-DAEF94565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Convert hydrogen-ion concentrations into values of pH, and hydroxide-ion concentrations into values of pOH.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506ADC5-15CE-468F-B3C1-9F3EAE663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Hydrogen Ions from Water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8D7AFE2-DEFE-467B-8112-BB3081A43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029200"/>
          </a:xfrm>
          <a:noFill/>
          <a:ln/>
        </p:spPr>
        <p:txBody>
          <a:bodyPr/>
          <a:lstStyle/>
          <a:p>
            <a:r>
              <a:rPr lang="en-US" altLang="en-US" sz="2400" dirty="0"/>
              <a:t>Water ionizes, or falls apart (dissociates) into ions:</a:t>
            </a:r>
          </a:p>
          <a:p>
            <a:pPr lvl="1">
              <a:buFontTx/>
              <a:buNone/>
            </a:pPr>
            <a:r>
              <a:rPr lang="en-US" altLang="en-US" sz="2400" b="1" dirty="0"/>
              <a:t>H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O </a:t>
            </a:r>
            <a:r>
              <a:rPr lang="en-US" altLang="en-US" sz="2400" b="1" dirty="0">
                <a:latin typeface="Symbol" panose="05050102010706020507" pitchFamily="18" charset="2"/>
              </a:rPr>
              <a:t>®</a:t>
            </a:r>
            <a:r>
              <a:rPr lang="en-US" altLang="en-US" sz="2400" b="1" dirty="0"/>
              <a:t> H</a:t>
            </a:r>
            <a:r>
              <a:rPr lang="en-US" altLang="en-US" sz="2400" b="1" baseline="30000" dirty="0"/>
              <a:t>+</a:t>
            </a:r>
            <a:r>
              <a:rPr lang="en-US" altLang="en-US" sz="2400" b="1" dirty="0"/>
              <a:t> + OH</a:t>
            </a:r>
            <a:r>
              <a:rPr lang="en-US" altLang="en-US" sz="2400" b="1" baseline="30000" dirty="0"/>
              <a:t>-</a:t>
            </a:r>
            <a:endParaRPr lang="en-US" altLang="en-US" sz="2400" baseline="30000" dirty="0"/>
          </a:p>
          <a:p>
            <a:r>
              <a:rPr lang="en-US" altLang="en-US" sz="2400" dirty="0"/>
              <a:t>Called the “self-ionization” of water</a:t>
            </a:r>
          </a:p>
          <a:p>
            <a:r>
              <a:rPr lang="en-US" altLang="en-US" sz="2400" dirty="0"/>
              <a:t>Occurs to a very small extent:</a:t>
            </a:r>
          </a:p>
          <a:p>
            <a:pPr lvl="1">
              <a:buFontTx/>
              <a:buNone/>
            </a:pPr>
            <a:r>
              <a:rPr lang="en-US" altLang="en-US" sz="2400" b="1" dirty="0"/>
              <a:t>[H</a:t>
            </a:r>
            <a:r>
              <a:rPr lang="en-US" altLang="en-US" sz="2400" b="1" baseline="30000" dirty="0"/>
              <a:t>+</a:t>
            </a:r>
            <a:r>
              <a:rPr lang="en-US" altLang="en-US" sz="2400" b="1" dirty="0"/>
              <a:t> ] = [OH</a:t>
            </a:r>
            <a:r>
              <a:rPr lang="en-US" altLang="en-US" sz="2400" b="1" baseline="30000" dirty="0"/>
              <a:t>-</a:t>
            </a:r>
            <a:r>
              <a:rPr lang="en-US" altLang="en-US" sz="2400" b="1" dirty="0"/>
              <a:t>] = 1 x 10</a:t>
            </a:r>
            <a:r>
              <a:rPr lang="en-US" altLang="en-US" sz="2400" b="1" baseline="30000" dirty="0"/>
              <a:t>-7 </a:t>
            </a:r>
            <a:r>
              <a:rPr lang="en-US" altLang="en-US" sz="2400" dirty="0"/>
              <a:t>mol dm</a:t>
            </a:r>
            <a:r>
              <a:rPr lang="en-US" altLang="en-US" sz="2400" baseline="30000" dirty="0"/>
              <a:t>-3</a:t>
            </a:r>
          </a:p>
          <a:p>
            <a:r>
              <a:rPr lang="en-US" altLang="en-US" sz="2400" dirty="0"/>
              <a:t>Since they are equal, a </a:t>
            </a:r>
            <a:r>
              <a:rPr lang="en-US" altLang="en-US" sz="2400" u="sng" dirty="0"/>
              <a:t>neutral</a:t>
            </a:r>
            <a:r>
              <a:rPr lang="en-US" altLang="en-US" sz="2400" dirty="0"/>
              <a:t> solution results from water</a:t>
            </a:r>
          </a:p>
          <a:p>
            <a:pPr lvl="1">
              <a:buFontTx/>
              <a:buNone/>
            </a:pPr>
            <a:r>
              <a:rPr lang="en-US" altLang="en-US" sz="2400" b="1" dirty="0"/>
              <a:t>K</a:t>
            </a:r>
            <a:r>
              <a:rPr lang="en-US" altLang="en-US" sz="2400" b="1" baseline="-25000" dirty="0"/>
              <a:t>w</a:t>
            </a:r>
            <a:r>
              <a:rPr lang="en-US" altLang="en-US" sz="2400" b="1" dirty="0"/>
              <a:t> = [H</a:t>
            </a:r>
            <a:r>
              <a:rPr lang="en-US" altLang="en-US" sz="2400" b="1" baseline="30000" dirty="0"/>
              <a:t>+</a:t>
            </a:r>
            <a:r>
              <a:rPr lang="en-US" altLang="en-US" sz="2400" b="1" dirty="0"/>
              <a:t> ] x [OH</a:t>
            </a:r>
            <a:r>
              <a:rPr lang="en-US" altLang="en-US" sz="2400" b="1" baseline="30000" dirty="0"/>
              <a:t>-</a:t>
            </a:r>
            <a:r>
              <a:rPr lang="en-US" altLang="en-US" sz="2400" b="1" dirty="0"/>
              <a:t>] = 1 x 10</a:t>
            </a:r>
            <a:r>
              <a:rPr lang="en-US" altLang="en-US" sz="2400" b="1" baseline="30000" dirty="0"/>
              <a:t>-14</a:t>
            </a:r>
            <a:r>
              <a:rPr lang="en-US" altLang="en-US" sz="2400" dirty="0"/>
              <a:t> mol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dm</a:t>
            </a:r>
            <a:r>
              <a:rPr lang="en-US" altLang="en-US" sz="2400" baseline="30000" dirty="0"/>
              <a:t>-6</a:t>
            </a:r>
          </a:p>
          <a:p>
            <a:r>
              <a:rPr lang="en-US" altLang="en-US" sz="2400" dirty="0"/>
              <a:t>K</a:t>
            </a:r>
            <a:r>
              <a:rPr lang="en-US" altLang="en-US" sz="2400" b="1" baseline="-25000" dirty="0"/>
              <a:t>w</a:t>
            </a:r>
            <a:r>
              <a:rPr lang="en-US" altLang="en-US" sz="2400" dirty="0"/>
              <a:t> is called the “dissociation constant of water”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C4D3331-C0BD-4491-BC24-8D26B95B9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  <a:noFill/>
          <a:ln/>
        </p:spPr>
        <p:txBody>
          <a:bodyPr/>
          <a:lstStyle/>
          <a:p>
            <a:r>
              <a:rPr lang="en-US" altLang="en-US" dirty="0"/>
              <a:t>Dissociation Constant of water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5787ED1-FE33-4ED5-B05A-4D506BE95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5029200"/>
          </a:xfrm>
          <a:noFill/>
          <a:ln/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dirty="0"/>
              <a:t>H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O </a:t>
            </a:r>
            <a:r>
              <a:rPr lang="en-US" altLang="en-US" sz="28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2800" dirty="0"/>
              <a:t>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 + OH</a:t>
            </a:r>
            <a:r>
              <a:rPr lang="en-US" altLang="en-US" sz="2800" baseline="30000" dirty="0"/>
              <a:t>-</a:t>
            </a:r>
          </a:p>
          <a:p>
            <a:pPr lvl="1">
              <a:buFontTx/>
              <a:buNone/>
            </a:pPr>
            <a:r>
              <a:rPr lang="en-US" altLang="en-US" sz="2800" dirty="0"/>
              <a:t>K</a:t>
            </a:r>
            <a:r>
              <a:rPr lang="en-US" altLang="en-US" sz="2800" b="1" baseline="-25000" dirty="0"/>
              <a:t>w</a:t>
            </a:r>
            <a:r>
              <a:rPr lang="en-US" altLang="en-US" sz="2800" dirty="0"/>
              <a:t> is constant in every aqueous solution: 		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x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= 1 x 10</a:t>
            </a:r>
            <a:r>
              <a:rPr lang="en-US" altLang="en-US" sz="2800" baseline="30000" dirty="0"/>
              <a:t>-14 </a:t>
            </a:r>
            <a:r>
              <a:rPr lang="en-US" altLang="en-US" sz="2400" dirty="0"/>
              <a:t>mol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dm</a:t>
            </a:r>
            <a:r>
              <a:rPr lang="en-US" altLang="en-US" sz="2400" baseline="30000" dirty="0"/>
              <a:t>-6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&gt; 10</a:t>
            </a:r>
            <a:r>
              <a:rPr lang="en-US" altLang="en-US" sz="2800" baseline="30000" dirty="0"/>
              <a:t>-7</a:t>
            </a:r>
            <a:r>
              <a:rPr lang="en-US" altLang="en-US" sz="2800" dirty="0"/>
              <a:t> then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&lt; 10</a:t>
            </a:r>
            <a:r>
              <a:rPr lang="en-US" altLang="en-US" sz="2800" baseline="30000" dirty="0"/>
              <a:t>-7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&lt; 10</a:t>
            </a:r>
            <a:r>
              <a:rPr lang="en-US" altLang="en-US" sz="2800" baseline="30000" dirty="0"/>
              <a:t>-7</a:t>
            </a:r>
            <a:r>
              <a:rPr lang="en-US" altLang="en-US" sz="2800" dirty="0"/>
              <a:t> then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&gt; 10</a:t>
            </a:r>
            <a:r>
              <a:rPr lang="en-US" altLang="en-US" sz="2800" baseline="30000" dirty="0"/>
              <a:t>-7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we know one, other can be determined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&gt; 10</a:t>
            </a:r>
            <a:r>
              <a:rPr lang="en-US" altLang="en-US" sz="2800" baseline="30000" dirty="0"/>
              <a:t>-7 </a:t>
            </a:r>
            <a:r>
              <a:rPr lang="en-US" altLang="en-US" sz="2800" dirty="0"/>
              <a:t>, it is </a:t>
            </a:r>
            <a:r>
              <a:rPr lang="en-US" altLang="en-US" sz="2800" u="sng" dirty="0"/>
              <a:t>acidic</a:t>
            </a:r>
            <a:r>
              <a:rPr lang="en-US" altLang="en-US" sz="2800" dirty="0"/>
              <a:t> and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&lt; 10</a:t>
            </a:r>
            <a:r>
              <a:rPr lang="en-US" altLang="en-US" sz="2800" baseline="30000" dirty="0"/>
              <a:t>-7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&lt; 10</a:t>
            </a:r>
            <a:r>
              <a:rPr lang="en-US" altLang="en-US" sz="2800" baseline="30000" dirty="0"/>
              <a:t>-7 </a:t>
            </a:r>
            <a:r>
              <a:rPr lang="en-US" altLang="en-US" sz="2800" dirty="0"/>
              <a:t>, it is </a:t>
            </a:r>
            <a:r>
              <a:rPr lang="en-US" altLang="en-US" sz="2800" u="sng" dirty="0"/>
              <a:t>basic</a:t>
            </a:r>
            <a:r>
              <a:rPr lang="en-US" altLang="en-US" sz="2800" dirty="0"/>
              <a:t> and 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&gt; 10</a:t>
            </a:r>
            <a:r>
              <a:rPr lang="en-US" altLang="en-US" sz="2800" baseline="30000" dirty="0"/>
              <a:t>-7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Basic solutions are also said to be “alkaline”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E767128-B5E0-49B4-AF5A-1A28D685F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Logarithms and the pH concept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BFAB4B7-A9B4-43C1-87D8-4AA841EF3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 dirty="0"/>
              <a:t>Logarithms are powers of ten.</a:t>
            </a:r>
          </a:p>
          <a:p>
            <a:pPr lvl="1"/>
            <a:r>
              <a:rPr lang="en-US" altLang="en-US" dirty="0"/>
              <a:t>Review from earlier lessons, and p. 585</a:t>
            </a:r>
          </a:p>
          <a:p>
            <a:r>
              <a:rPr lang="en-US" altLang="en-US" sz="2800" dirty="0"/>
              <a:t>definition: pH = </a:t>
            </a:r>
            <a:r>
              <a:rPr lang="en-US" altLang="en-US" sz="2800" b="1" dirty="0"/>
              <a:t>-log[H</a:t>
            </a:r>
            <a:r>
              <a:rPr lang="en-US" altLang="en-US" sz="2800" b="1" baseline="30000" dirty="0"/>
              <a:t>+</a:t>
            </a:r>
            <a:r>
              <a:rPr lang="en-US" altLang="en-US" sz="2800" b="1" dirty="0"/>
              <a:t>]</a:t>
            </a:r>
            <a:endParaRPr lang="en-US" altLang="en-US" sz="2800" dirty="0"/>
          </a:p>
          <a:p>
            <a:r>
              <a:rPr lang="en-US" altLang="en-US" sz="2800" dirty="0"/>
              <a:t>in neutral pH = </a:t>
            </a:r>
            <a:r>
              <a:rPr lang="en-US" altLang="en-US" sz="2800" b="1" dirty="0"/>
              <a:t>-log(1 x 10</a:t>
            </a:r>
            <a:r>
              <a:rPr lang="en-US" altLang="en-US" sz="2800" b="1" baseline="30000" dirty="0"/>
              <a:t>-7</a:t>
            </a:r>
            <a:r>
              <a:rPr lang="en-US" altLang="en-US" sz="2800" b="1" dirty="0"/>
              <a:t>) = 7</a:t>
            </a:r>
            <a:endParaRPr lang="en-US" altLang="en-US" sz="2800" dirty="0"/>
          </a:p>
          <a:p>
            <a:r>
              <a:rPr lang="en-US" altLang="en-US" sz="2800" dirty="0"/>
              <a:t>in acidic solution 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&gt; 10</a:t>
            </a:r>
            <a:r>
              <a:rPr lang="en-US" altLang="en-US" sz="2800" baseline="30000" dirty="0"/>
              <a:t>-7 </a:t>
            </a:r>
          </a:p>
          <a:p>
            <a:r>
              <a:rPr lang="en-US" altLang="en-US" sz="2800" dirty="0"/>
              <a:t>pH </a:t>
            </a:r>
            <a:r>
              <a:rPr lang="en-US" altLang="en-US" sz="2800" b="1" dirty="0"/>
              <a:t>&lt; -log(10</a:t>
            </a:r>
            <a:r>
              <a:rPr lang="en-US" altLang="en-US" sz="2800" b="1" baseline="30000" dirty="0"/>
              <a:t>-7</a:t>
            </a:r>
            <a:r>
              <a:rPr lang="en-US" altLang="en-US" sz="2800" b="1" dirty="0"/>
              <a:t>)</a:t>
            </a:r>
            <a:endParaRPr lang="en-US" altLang="en-US" sz="2800" dirty="0"/>
          </a:p>
          <a:p>
            <a:r>
              <a:rPr lang="en-US" altLang="en-US" sz="2800" dirty="0"/>
              <a:t>pH &lt; 7    (from 0 to 7 is the acid range)</a:t>
            </a:r>
          </a:p>
          <a:p>
            <a:r>
              <a:rPr lang="en-US" altLang="en-US" sz="2800" dirty="0"/>
              <a:t>in base, pH &gt; 7    (7 to 14 is base range)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050">
            <a:extLst>
              <a:ext uri="{FF2B5EF4-FFF2-40B4-BE49-F238E27FC236}">
                <a16:creationId xmlns:a16="http://schemas.microsoft.com/office/drawing/2014/main" id="{22DB83BE-0736-4601-8EB5-98897893C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Equilibria revision</a:t>
            </a:r>
          </a:p>
        </p:txBody>
      </p:sp>
      <p:sp>
        <p:nvSpPr>
          <p:cNvPr id="99331" name="Rectangle 2051">
            <a:extLst>
              <a:ext uri="{FF2B5EF4-FFF2-40B4-BE49-F238E27FC236}">
                <a16:creationId xmlns:a16="http://schemas.microsoft.com/office/drawing/2014/main" id="{4F7610DD-D853-435B-871C-A415B2EE2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u="sng" dirty="0"/>
              <a:t>Reversible Reactions</a:t>
            </a:r>
            <a:r>
              <a:rPr lang="en-US" altLang="en-US" sz="3600" dirty="0"/>
              <a:t> </a:t>
            </a:r>
          </a:p>
          <a:p>
            <a:r>
              <a:rPr lang="en-US" altLang="en-US" sz="3600" dirty="0"/>
              <a:t>In a reversible reaction, the reactions occur simultaneously in both directions</a:t>
            </a:r>
          </a:p>
          <a:p>
            <a:pPr lvl="1"/>
            <a:r>
              <a:rPr lang="en-US" altLang="en-US" sz="3600" dirty="0"/>
              <a:t>double arrows used to indicate this</a:t>
            </a:r>
          </a:p>
          <a:p>
            <a:pPr lvl="1">
              <a:buFontTx/>
              <a:buNone/>
            </a:pPr>
            <a:r>
              <a:rPr lang="en-US" altLang="en-US" sz="3600" dirty="0"/>
              <a:t>2SO</a:t>
            </a:r>
            <a:r>
              <a:rPr lang="en-US" altLang="en-US" sz="3600" b="1" baseline="-25000" dirty="0"/>
              <a:t>2(g)</a:t>
            </a:r>
            <a:r>
              <a:rPr lang="en-US" altLang="en-US" sz="3600" dirty="0"/>
              <a:t> + O</a:t>
            </a:r>
            <a:r>
              <a:rPr lang="en-US" altLang="en-US" sz="3600" b="1" baseline="-25000" dirty="0"/>
              <a:t>2(g)</a:t>
            </a:r>
            <a:r>
              <a:rPr lang="en-US" altLang="en-US" sz="3600" dirty="0"/>
              <a:t> </a:t>
            </a:r>
            <a:r>
              <a:rPr lang="en-US" altLang="en-US" sz="36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3600" dirty="0">
                <a:sym typeface="Monotype Sorts" pitchFamily="2" charset="2"/>
              </a:rPr>
              <a:t>2SO</a:t>
            </a:r>
            <a:r>
              <a:rPr lang="en-US" altLang="en-US" sz="3600" b="1" baseline="-25000" dirty="0">
                <a:sym typeface="Monotype Sorts" pitchFamily="2" charset="2"/>
              </a:rPr>
              <a:t>3(g)</a:t>
            </a:r>
          </a:p>
          <a:p>
            <a:pPr lvl="1"/>
            <a:r>
              <a:rPr lang="en-US" altLang="en-US" sz="3600" dirty="0"/>
              <a:t>In principle, almost all reactions are reversible to some extent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25C3647-FCD3-450D-99E1-9C6097B27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pH and pOH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5A44A6E-6FFF-4799-923B-BF2CD0A0A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 dirty="0"/>
              <a:t>pOH = -log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</a:t>
            </a:r>
          </a:p>
          <a:p>
            <a:r>
              <a:rPr lang="en-US" altLang="en-US" sz="2800" dirty="0"/>
              <a:t>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x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= 1 x 10</a:t>
            </a:r>
            <a:r>
              <a:rPr lang="en-US" altLang="en-US" sz="2800" baseline="30000" dirty="0"/>
              <a:t>-14 </a:t>
            </a:r>
            <a:r>
              <a:rPr lang="en-US" altLang="en-US" sz="2800" dirty="0"/>
              <a:t>M</a:t>
            </a:r>
            <a:r>
              <a:rPr lang="en-US" altLang="en-US" sz="2800" baseline="30000" dirty="0"/>
              <a:t>2</a:t>
            </a:r>
          </a:p>
          <a:p>
            <a:r>
              <a:rPr lang="en-US" altLang="en-US" sz="2800" dirty="0"/>
              <a:t>pH + pOH = 14</a:t>
            </a:r>
          </a:p>
          <a:p>
            <a:r>
              <a:rPr lang="en-US" altLang="en-US" sz="2800" dirty="0"/>
              <a:t>Thus, a solution with a pOH less than 7 is basic; with a pOH greater than 7 is an acid</a:t>
            </a:r>
          </a:p>
          <a:p>
            <a:pPr marL="0" indent="0">
              <a:buNone/>
            </a:pPr>
            <a:endParaRPr lang="en-US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1880CAE-25FB-47A2-BE83-BB1D585FE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8ABA434-2339-4A3F-9AEC-82FB695FD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CDB22EEB-621C-4177-B84E-15683202A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8FC2A750-A85D-4E4D-8E51-36BC9D235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198E7C73-50E6-4491-9D3F-BB6F32F7F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D64F22B5-3EE7-45AC-BF3F-AC7C0E58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900" y="25146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A34B1061-CF26-4BCE-B0BA-B9FDB3A10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00" y="2514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11</a:t>
            </a: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9136536A-6159-4C77-A17D-F29F4453A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514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13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AE2544F8-C9AA-4102-BA97-221661734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700" y="2514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14</a:t>
            </a:r>
          </a:p>
        </p:txBody>
      </p:sp>
      <p:grpSp>
        <p:nvGrpSpPr>
          <p:cNvPr id="18452" name="Group 20">
            <a:extLst>
              <a:ext uri="{FF2B5EF4-FFF2-40B4-BE49-F238E27FC236}">
                <a16:creationId xmlns:a16="http://schemas.microsoft.com/office/drawing/2014/main" id="{F69A6514-013A-4154-8294-6C6F495900D8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3505200"/>
            <a:ext cx="7505700" cy="579438"/>
            <a:chOff x="504" y="2208"/>
            <a:chExt cx="4728" cy="365"/>
          </a:xfrm>
        </p:grpSpPr>
        <p:sp>
          <p:nvSpPr>
            <p:cNvPr id="18443" name="Rectangle 11">
              <a:extLst>
                <a:ext uri="{FF2B5EF4-FFF2-40B4-BE49-F238E27FC236}">
                  <a16:creationId xmlns:a16="http://schemas.microsoft.com/office/drawing/2014/main" id="{8FC9009A-FE0E-4A53-A238-6AEC0741E3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992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0</a:t>
              </a:r>
            </a:p>
          </p:txBody>
        </p:sp>
        <p:sp>
          <p:nvSpPr>
            <p:cNvPr id="18444" name="Rectangle 12">
              <a:extLst>
                <a:ext uri="{FF2B5EF4-FFF2-40B4-BE49-F238E27FC236}">
                  <a16:creationId xmlns:a16="http://schemas.microsoft.com/office/drawing/2014/main" id="{8AFECDAC-26C2-4FE1-9549-E999685BE6D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440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</a:t>
              </a:r>
            </a:p>
          </p:txBody>
        </p:sp>
        <p:sp>
          <p:nvSpPr>
            <p:cNvPr id="18445" name="Rectangle 13">
              <a:extLst>
                <a:ext uri="{FF2B5EF4-FFF2-40B4-BE49-F238E27FC236}">
                  <a16:creationId xmlns:a16="http://schemas.microsoft.com/office/drawing/2014/main" id="{45EDF657-6E8C-45D6-B4D4-C5932DEADC8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3</a:t>
              </a:r>
            </a:p>
          </p:txBody>
        </p:sp>
        <p:sp>
          <p:nvSpPr>
            <p:cNvPr id="18446" name="Rectangle 14">
              <a:extLst>
                <a:ext uri="{FF2B5EF4-FFF2-40B4-BE49-F238E27FC236}">
                  <a16:creationId xmlns:a16="http://schemas.microsoft.com/office/drawing/2014/main" id="{A7B34F5C-7471-44B1-8685-D4434748C9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88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5</a:t>
              </a:r>
            </a:p>
          </p:txBody>
        </p:sp>
        <p:sp>
          <p:nvSpPr>
            <p:cNvPr id="18447" name="Rectangle 15">
              <a:extLst>
                <a:ext uri="{FF2B5EF4-FFF2-40B4-BE49-F238E27FC236}">
                  <a16:creationId xmlns:a16="http://schemas.microsoft.com/office/drawing/2014/main" id="{229FE390-C5EA-4347-BC5B-2FEA29849D5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784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7</a:t>
              </a:r>
            </a:p>
          </p:txBody>
        </p:sp>
        <p:sp>
          <p:nvSpPr>
            <p:cNvPr id="18448" name="Rectangle 16">
              <a:extLst>
                <a:ext uri="{FF2B5EF4-FFF2-40B4-BE49-F238E27FC236}">
                  <a16:creationId xmlns:a16="http://schemas.microsoft.com/office/drawing/2014/main" id="{6DE626F5-0BD9-4C0F-8EB9-19755BF85C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32" y="220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9</a:t>
              </a:r>
            </a:p>
          </p:txBody>
        </p:sp>
        <p:sp>
          <p:nvSpPr>
            <p:cNvPr id="18449" name="Rectangle 17">
              <a:extLst>
                <a:ext uri="{FF2B5EF4-FFF2-40B4-BE49-F238E27FC236}">
                  <a16:creationId xmlns:a16="http://schemas.microsoft.com/office/drawing/2014/main" id="{3571E3B5-0796-42F9-A5A1-97BAF7C7BDA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56" y="2208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11</a:t>
              </a:r>
            </a:p>
          </p:txBody>
        </p:sp>
        <p:sp>
          <p:nvSpPr>
            <p:cNvPr id="18450" name="Rectangle 18">
              <a:extLst>
                <a:ext uri="{FF2B5EF4-FFF2-40B4-BE49-F238E27FC236}">
                  <a16:creationId xmlns:a16="http://schemas.microsoft.com/office/drawing/2014/main" id="{5435FBEF-A413-4A16-9502-884C1CA0BB4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32" y="2208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13</a:t>
              </a:r>
            </a:p>
          </p:txBody>
        </p:sp>
        <p:sp>
          <p:nvSpPr>
            <p:cNvPr id="18451" name="Rectangle 19">
              <a:extLst>
                <a:ext uri="{FF2B5EF4-FFF2-40B4-BE49-F238E27FC236}">
                  <a16:creationId xmlns:a16="http://schemas.microsoft.com/office/drawing/2014/main" id="{96D64219-2C18-4605-A879-FEB91E9EEFC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04" y="2208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14</a:t>
              </a:r>
            </a:p>
          </p:txBody>
        </p:sp>
      </p:grpSp>
      <p:sp>
        <p:nvSpPr>
          <p:cNvPr id="18453" name="Rectangle 21">
            <a:extLst>
              <a:ext uri="{FF2B5EF4-FFF2-40B4-BE49-F238E27FC236}">
                <a16:creationId xmlns:a16="http://schemas.microsoft.com/office/drawing/2014/main" id="{E36B4389-5DE7-4819-A89F-C01B4D8EA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9718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Basic</a:t>
            </a:r>
          </a:p>
        </p:txBody>
      </p:sp>
      <p:grpSp>
        <p:nvGrpSpPr>
          <p:cNvPr id="18463" name="Group 31">
            <a:extLst>
              <a:ext uri="{FF2B5EF4-FFF2-40B4-BE49-F238E27FC236}">
                <a16:creationId xmlns:a16="http://schemas.microsoft.com/office/drawing/2014/main" id="{7C703AE2-09C4-42C8-AE66-DBB9137E671F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1295400"/>
            <a:ext cx="7886700" cy="579438"/>
            <a:chOff x="504" y="816"/>
            <a:chExt cx="4968" cy="365"/>
          </a:xfrm>
        </p:grpSpPr>
        <p:sp>
          <p:nvSpPr>
            <p:cNvPr id="18454" name="Rectangle 22">
              <a:extLst>
                <a:ext uri="{FF2B5EF4-FFF2-40B4-BE49-F238E27FC236}">
                  <a16:creationId xmlns:a16="http://schemas.microsoft.com/office/drawing/2014/main" id="{CA6AD323-594D-470D-AF8A-2A578121C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816"/>
              <a:ext cx="4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18455" name="Rectangle 23">
              <a:extLst>
                <a:ext uri="{FF2B5EF4-FFF2-40B4-BE49-F238E27FC236}">
                  <a16:creationId xmlns:a16="http://schemas.microsoft.com/office/drawing/2014/main" id="{4989FF99-7559-4234-A4F4-A1532E558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816"/>
              <a:ext cx="5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-1</a:t>
              </a:r>
            </a:p>
          </p:txBody>
        </p:sp>
        <p:sp>
          <p:nvSpPr>
            <p:cNvPr id="18456" name="Rectangle 24">
              <a:extLst>
                <a:ext uri="{FF2B5EF4-FFF2-40B4-BE49-F238E27FC236}">
                  <a16:creationId xmlns:a16="http://schemas.microsoft.com/office/drawing/2014/main" id="{0104BA33-D0DD-4063-90A8-C4CB2DD4F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" y="816"/>
              <a:ext cx="5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-3</a:t>
              </a:r>
            </a:p>
          </p:txBody>
        </p:sp>
        <p:sp>
          <p:nvSpPr>
            <p:cNvPr id="18457" name="Rectangle 25">
              <a:extLst>
                <a:ext uri="{FF2B5EF4-FFF2-40B4-BE49-F238E27FC236}">
                  <a16:creationId xmlns:a16="http://schemas.microsoft.com/office/drawing/2014/main" id="{27109627-951D-4B55-89AE-29216B81F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816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-5</a:t>
              </a:r>
            </a:p>
          </p:txBody>
        </p:sp>
        <p:sp>
          <p:nvSpPr>
            <p:cNvPr id="18458" name="Rectangle 26">
              <a:extLst>
                <a:ext uri="{FF2B5EF4-FFF2-40B4-BE49-F238E27FC236}">
                  <a16:creationId xmlns:a16="http://schemas.microsoft.com/office/drawing/2014/main" id="{4E3AB0C4-3523-43E0-BBDB-0EF8DFC45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816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-7</a:t>
              </a:r>
            </a:p>
          </p:txBody>
        </p:sp>
        <p:sp>
          <p:nvSpPr>
            <p:cNvPr id="18459" name="Rectangle 27">
              <a:extLst>
                <a:ext uri="{FF2B5EF4-FFF2-40B4-BE49-F238E27FC236}">
                  <a16:creationId xmlns:a16="http://schemas.microsoft.com/office/drawing/2014/main" id="{887A750B-BC13-4406-A00F-39F7D7C8A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" y="816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-9</a:t>
              </a:r>
            </a:p>
          </p:txBody>
        </p:sp>
        <p:sp>
          <p:nvSpPr>
            <p:cNvPr id="18460" name="Rectangle 28">
              <a:extLst>
                <a:ext uri="{FF2B5EF4-FFF2-40B4-BE49-F238E27FC236}">
                  <a16:creationId xmlns:a16="http://schemas.microsoft.com/office/drawing/2014/main" id="{B6FCA04F-8EA2-4737-8852-5BC00BA68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816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-11</a:t>
              </a:r>
            </a:p>
          </p:txBody>
        </p:sp>
        <p:sp>
          <p:nvSpPr>
            <p:cNvPr id="18461" name="Rectangle 29">
              <a:extLst>
                <a:ext uri="{FF2B5EF4-FFF2-40B4-BE49-F238E27FC236}">
                  <a16:creationId xmlns:a16="http://schemas.microsoft.com/office/drawing/2014/main" id="{69D4DC92-20DA-41D5-919A-DAE695FFE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816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-13</a:t>
              </a:r>
            </a:p>
          </p:txBody>
        </p:sp>
        <p:sp>
          <p:nvSpPr>
            <p:cNvPr id="18462" name="Rectangle 30">
              <a:extLst>
                <a:ext uri="{FF2B5EF4-FFF2-40B4-BE49-F238E27FC236}">
                  <a16:creationId xmlns:a16="http://schemas.microsoft.com/office/drawing/2014/main" id="{EC468ABE-6AC5-4EF3-9D84-264443FAA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816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chemeClr val="tx2"/>
                  </a:solidFill>
                </a:rPr>
                <a:t>10</a:t>
              </a:r>
              <a:r>
                <a:rPr lang="en-US" altLang="en-US" sz="3200" baseline="30000">
                  <a:solidFill>
                    <a:schemeClr val="tx2"/>
                  </a:solidFill>
                </a:rPr>
                <a:t>-14</a:t>
              </a:r>
            </a:p>
          </p:txBody>
        </p:sp>
      </p:grpSp>
      <p:grpSp>
        <p:nvGrpSpPr>
          <p:cNvPr id="18474" name="Group 42">
            <a:extLst>
              <a:ext uri="{FF2B5EF4-FFF2-40B4-BE49-F238E27FC236}">
                <a16:creationId xmlns:a16="http://schemas.microsoft.com/office/drawing/2014/main" id="{530BCE5B-95E0-4734-9FDF-3D8A823D3A4D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953000"/>
            <a:ext cx="7886700" cy="579438"/>
            <a:chOff x="384" y="3120"/>
            <a:chExt cx="4968" cy="365"/>
          </a:xfrm>
        </p:grpSpPr>
        <p:sp>
          <p:nvSpPr>
            <p:cNvPr id="18464" name="Rectangle 32">
              <a:extLst>
                <a:ext uri="{FF2B5EF4-FFF2-40B4-BE49-F238E27FC236}">
                  <a16:creationId xmlns:a16="http://schemas.microsoft.com/office/drawing/2014/main" id="{D98F16CA-F595-4473-A2D7-C75D8915E8C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48" y="312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</a:rPr>
                <a:t>Basic</a:t>
              </a:r>
            </a:p>
          </p:txBody>
        </p:sp>
        <p:sp>
          <p:nvSpPr>
            <p:cNvPr id="18465" name="Rectangle 33">
              <a:extLst>
                <a:ext uri="{FF2B5EF4-FFF2-40B4-BE49-F238E27FC236}">
                  <a16:creationId xmlns:a16="http://schemas.microsoft.com/office/drawing/2014/main" id="{7C723957-F889-47CE-BE8A-A75A69CB99D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872" y="3120"/>
              <a:ext cx="4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0</a:t>
              </a:r>
            </a:p>
          </p:txBody>
        </p:sp>
        <p:sp>
          <p:nvSpPr>
            <p:cNvPr id="18466" name="Rectangle 34">
              <a:extLst>
                <a:ext uri="{FF2B5EF4-FFF2-40B4-BE49-F238E27FC236}">
                  <a16:creationId xmlns:a16="http://schemas.microsoft.com/office/drawing/2014/main" id="{B7E395B3-2692-4703-A2D7-143C731897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272" y="3120"/>
              <a:ext cx="5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-1</a:t>
              </a:r>
            </a:p>
          </p:txBody>
        </p:sp>
        <p:sp>
          <p:nvSpPr>
            <p:cNvPr id="18467" name="Rectangle 35">
              <a:extLst>
                <a:ext uri="{FF2B5EF4-FFF2-40B4-BE49-F238E27FC236}">
                  <a16:creationId xmlns:a16="http://schemas.microsoft.com/office/drawing/2014/main" id="{67905576-ADB2-4D50-A3D0-E26F6A3C4AA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672" y="3120"/>
              <a:ext cx="5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-3</a:t>
              </a:r>
            </a:p>
          </p:txBody>
        </p:sp>
        <p:sp>
          <p:nvSpPr>
            <p:cNvPr id="18468" name="Rectangle 36">
              <a:extLst>
                <a:ext uri="{FF2B5EF4-FFF2-40B4-BE49-F238E27FC236}">
                  <a16:creationId xmlns:a16="http://schemas.microsoft.com/office/drawing/2014/main" id="{BECC7228-90B2-4927-B16F-0BBD817480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144" y="3120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-5</a:t>
              </a:r>
            </a:p>
          </p:txBody>
        </p:sp>
        <p:sp>
          <p:nvSpPr>
            <p:cNvPr id="18469" name="Rectangle 37">
              <a:extLst>
                <a:ext uri="{FF2B5EF4-FFF2-40B4-BE49-F238E27FC236}">
                  <a16:creationId xmlns:a16="http://schemas.microsoft.com/office/drawing/2014/main" id="{CAE4ACF7-789F-42B9-ABCB-832EBC5275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40" y="3120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-7</a:t>
              </a:r>
            </a:p>
          </p:txBody>
        </p:sp>
        <p:sp>
          <p:nvSpPr>
            <p:cNvPr id="18470" name="Rectangle 38">
              <a:extLst>
                <a:ext uri="{FF2B5EF4-FFF2-40B4-BE49-F238E27FC236}">
                  <a16:creationId xmlns:a16="http://schemas.microsoft.com/office/drawing/2014/main" id="{EFC1D6FB-8585-4C64-8A72-AD953E4ABF9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88" y="3120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-9</a:t>
              </a:r>
            </a:p>
          </p:txBody>
        </p:sp>
        <p:sp>
          <p:nvSpPr>
            <p:cNvPr id="18471" name="Rectangle 39">
              <a:extLst>
                <a:ext uri="{FF2B5EF4-FFF2-40B4-BE49-F238E27FC236}">
                  <a16:creationId xmlns:a16="http://schemas.microsoft.com/office/drawing/2014/main" id="{8344F0E4-C232-490B-B7A1-19CA9418D18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36" y="3120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-11</a:t>
              </a:r>
            </a:p>
          </p:txBody>
        </p:sp>
        <p:sp>
          <p:nvSpPr>
            <p:cNvPr id="18472" name="Rectangle 40">
              <a:extLst>
                <a:ext uri="{FF2B5EF4-FFF2-40B4-BE49-F238E27FC236}">
                  <a16:creationId xmlns:a16="http://schemas.microsoft.com/office/drawing/2014/main" id="{C141D209-57C0-4D7E-899D-A64D731555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12" y="3120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-13</a:t>
              </a:r>
            </a:p>
          </p:txBody>
        </p:sp>
        <p:sp>
          <p:nvSpPr>
            <p:cNvPr id="18473" name="Rectangle 41">
              <a:extLst>
                <a:ext uri="{FF2B5EF4-FFF2-40B4-BE49-F238E27FC236}">
                  <a16:creationId xmlns:a16="http://schemas.microsoft.com/office/drawing/2014/main" id="{2AA04044-88E8-4159-9423-EF608285C9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" y="3120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/>
                <a:t>10</a:t>
              </a:r>
              <a:r>
                <a:rPr lang="en-US" altLang="en-US" sz="3200" baseline="30000"/>
                <a:t>-14</a:t>
              </a:r>
            </a:p>
          </p:txBody>
        </p:sp>
      </p:grpSp>
      <p:sp>
        <p:nvSpPr>
          <p:cNvPr id="18475" name="Rectangle 43">
            <a:extLst>
              <a:ext uri="{FF2B5EF4-FFF2-40B4-BE49-F238E27FC236}">
                <a16:creationId xmlns:a16="http://schemas.microsoft.com/office/drawing/2014/main" id="{C45C4B86-F096-4D34-9EEF-2ED506FCA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Acidic</a:t>
            </a:r>
          </a:p>
        </p:txBody>
      </p:sp>
      <p:sp>
        <p:nvSpPr>
          <p:cNvPr id="18476" name="Rectangle 44">
            <a:extLst>
              <a:ext uri="{FF2B5EF4-FFF2-40B4-BE49-F238E27FC236}">
                <a16:creationId xmlns:a16="http://schemas.microsoft.com/office/drawing/2014/main" id="{6AE9516D-C15E-4840-A033-06658D559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Neutral</a:t>
            </a:r>
          </a:p>
        </p:txBody>
      </p:sp>
      <p:sp>
        <p:nvSpPr>
          <p:cNvPr id="18477" name="Rectangle 45">
            <a:extLst>
              <a:ext uri="{FF2B5EF4-FFF2-40B4-BE49-F238E27FC236}">
                <a16:creationId xmlns:a16="http://schemas.microsoft.com/office/drawing/2014/main" id="{FDCE2684-6AEC-40DF-A622-1200E603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8674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/>
              <a:t>[OH</a:t>
            </a:r>
            <a:r>
              <a:rPr lang="en-US" altLang="en-US" sz="3200" baseline="30000"/>
              <a:t>-</a:t>
            </a:r>
            <a:r>
              <a:rPr lang="en-US" altLang="en-US" sz="3200"/>
              <a:t>]</a:t>
            </a:r>
          </a:p>
        </p:txBody>
      </p:sp>
      <p:grpSp>
        <p:nvGrpSpPr>
          <p:cNvPr id="18484" name="Group 52">
            <a:extLst>
              <a:ext uri="{FF2B5EF4-FFF2-40B4-BE49-F238E27FC236}">
                <a16:creationId xmlns:a16="http://schemas.microsoft.com/office/drawing/2014/main" id="{C6455782-2F90-4E5C-9214-937051955A07}"/>
              </a:ext>
            </a:extLst>
          </p:cNvPr>
          <p:cNvGrpSpPr>
            <a:grpSpLocks/>
          </p:cNvGrpSpPr>
          <p:nvPr/>
        </p:nvGrpSpPr>
        <p:grpSpPr bwMode="auto">
          <a:xfrm>
            <a:off x="534988" y="804863"/>
            <a:ext cx="8077200" cy="644525"/>
            <a:chOff x="337" y="507"/>
            <a:chExt cx="5088" cy="406"/>
          </a:xfrm>
        </p:grpSpPr>
        <p:grpSp>
          <p:nvGrpSpPr>
            <p:cNvPr id="18480" name="Group 48">
              <a:extLst>
                <a:ext uri="{FF2B5EF4-FFF2-40B4-BE49-F238E27FC236}">
                  <a16:creationId xmlns:a16="http://schemas.microsoft.com/office/drawing/2014/main" id="{5C1D5249-29E5-4D49-B538-F3B16C8CD3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" y="507"/>
              <a:ext cx="2543" cy="406"/>
              <a:chOff x="337" y="507"/>
              <a:chExt cx="2543" cy="406"/>
            </a:xfrm>
          </p:grpSpPr>
          <p:sp>
            <p:nvSpPr>
              <p:cNvPr id="18478" name="Arc 46">
                <a:extLst>
                  <a:ext uri="{FF2B5EF4-FFF2-40B4-BE49-F238E27FC236}">
                    <a16:creationId xmlns:a16="http://schemas.microsoft.com/office/drawing/2014/main" id="{C66327CC-6C9B-4C69-B782-0DD77D9733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507"/>
                <a:ext cx="2208" cy="261"/>
              </a:xfrm>
              <a:custGeom>
                <a:avLst/>
                <a:gdLst>
                  <a:gd name="G0" fmla="+- 0 0 0"/>
                  <a:gd name="G1" fmla="+- 1890 0 0"/>
                  <a:gd name="G2" fmla="+- 21600 0 0"/>
                  <a:gd name="T0" fmla="*/ 21517 w 21600"/>
                  <a:gd name="T1" fmla="*/ 0 h 23490"/>
                  <a:gd name="T2" fmla="*/ 0 w 21600"/>
                  <a:gd name="T3" fmla="*/ 23490 h 23490"/>
                  <a:gd name="T4" fmla="*/ 0 w 21600"/>
                  <a:gd name="T5" fmla="*/ 1890 h 23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90" fill="none" extrusionOk="0">
                    <a:moveTo>
                      <a:pt x="21517" y="-1"/>
                    </a:moveTo>
                    <a:cubicBezTo>
                      <a:pt x="21572" y="628"/>
                      <a:pt x="21600" y="1259"/>
                      <a:pt x="21600" y="1890"/>
                    </a:cubicBezTo>
                    <a:cubicBezTo>
                      <a:pt x="21600" y="13819"/>
                      <a:pt x="11929" y="23490"/>
                      <a:pt x="-1" y="23490"/>
                    </a:cubicBezTo>
                  </a:path>
                  <a:path w="21600" h="23490" stroke="0" extrusionOk="0">
                    <a:moveTo>
                      <a:pt x="21517" y="-1"/>
                    </a:moveTo>
                    <a:cubicBezTo>
                      <a:pt x="21572" y="628"/>
                      <a:pt x="21600" y="1259"/>
                      <a:pt x="21600" y="1890"/>
                    </a:cubicBezTo>
                    <a:cubicBezTo>
                      <a:pt x="21600" y="13819"/>
                      <a:pt x="11929" y="23490"/>
                      <a:pt x="-1" y="23490"/>
                    </a:cubicBezTo>
                    <a:lnTo>
                      <a:pt x="0" y="189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79" name="Arc 47">
                <a:extLst>
                  <a:ext uri="{FF2B5EF4-FFF2-40B4-BE49-F238E27FC236}">
                    <a16:creationId xmlns:a16="http://schemas.microsoft.com/office/drawing/2014/main" id="{35BF442F-4F2A-4AD7-9B80-C954982E9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" y="769"/>
                <a:ext cx="336" cy="14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536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99"/>
                    </a:moveTo>
                    <a:cubicBezTo>
                      <a:pt x="0" y="9695"/>
                      <a:pt x="9631" y="35"/>
                      <a:pt x="21536" y="0"/>
                    </a:cubicBezTo>
                  </a:path>
                  <a:path w="21600" h="21600" stroke="0" extrusionOk="0">
                    <a:moveTo>
                      <a:pt x="0" y="21599"/>
                    </a:moveTo>
                    <a:cubicBezTo>
                      <a:pt x="0" y="9695"/>
                      <a:pt x="9631" y="35"/>
                      <a:pt x="21536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8483" name="Group 51">
              <a:extLst>
                <a:ext uri="{FF2B5EF4-FFF2-40B4-BE49-F238E27FC236}">
                  <a16:creationId xmlns:a16="http://schemas.microsoft.com/office/drawing/2014/main" id="{1AF29BC8-913D-43AF-97F7-6C2F01A59A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1" y="508"/>
              <a:ext cx="2544" cy="405"/>
              <a:chOff x="2881" y="508"/>
              <a:chExt cx="2544" cy="405"/>
            </a:xfrm>
          </p:grpSpPr>
          <p:sp>
            <p:nvSpPr>
              <p:cNvPr id="18481" name="Arc 49">
                <a:extLst>
                  <a:ext uri="{FF2B5EF4-FFF2-40B4-BE49-F238E27FC236}">
                    <a16:creationId xmlns:a16="http://schemas.microsoft.com/office/drawing/2014/main" id="{2E36D775-BC59-49BE-9015-209135E471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1" y="508"/>
                <a:ext cx="2208" cy="261"/>
              </a:xfrm>
              <a:custGeom>
                <a:avLst/>
                <a:gdLst>
                  <a:gd name="G0" fmla="+- 21600 0 0"/>
                  <a:gd name="G1" fmla="+- 1890 0 0"/>
                  <a:gd name="G2" fmla="+- 21600 0 0"/>
                  <a:gd name="T0" fmla="*/ 21600 w 21600"/>
                  <a:gd name="T1" fmla="*/ 23490 h 23490"/>
                  <a:gd name="T2" fmla="*/ 83 w 21600"/>
                  <a:gd name="T3" fmla="*/ 0 h 23490"/>
                  <a:gd name="T4" fmla="*/ 21600 w 21600"/>
                  <a:gd name="T5" fmla="*/ 1890 h 23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90" fill="none" extrusionOk="0">
                    <a:moveTo>
                      <a:pt x="21600" y="23489"/>
                    </a:moveTo>
                    <a:cubicBezTo>
                      <a:pt x="9670" y="23490"/>
                      <a:pt x="0" y="13819"/>
                      <a:pt x="0" y="1890"/>
                    </a:cubicBezTo>
                    <a:cubicBezTo>
                      <a:pt x="0" y="1259"/>
                      <a:pt x="27" y="628"/>
                      <a:pt x="82" y="-1"/>
                    </a:cubicBezTo>
                  </a:path>
                  <a:path w="21600" h="23490" stroke="0" extrusionOk="0">
                    <a:moveTo>
                      <a:pt x="21600" y="23489"/>
                    </a:moveTo>
                    <a:cubicBezTo>
                      <a:pt x="9670" y="23490"/>
                      <a:pt x="0" y="13819"/>
                      <a:pt x="0" y="1890"/>
                    </a:cubicBezTo>
                    <a:cubicBezTo>
                      <a:pt x="0" y="1259"/>
                      <a:pt x="27" y="628"/>
                      <a:pt x="82" y="-1"/>
                    </a:cubicBezTo>
                    <a:lnTo>
                      <a:pt x="21600" y="189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82" name="Arc 50">
                <a:extLst>
                  <a:ext uri="{FF2B5EF4-FFF2-40B4-BE49-F238E27FC236}">
                    <a16:creationId xmlns:a16="http://schemas.microsoft.com/office/drawing/2014/main" id="{5C7DD20C-CC60-4000-BFB9-456AAAB966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769"/>
                <a:ext cx="337" cy="144"/>
              </a:xfrm>
              <a:custGeom>
                <a:avLst/>
                <a:gdLst>
                  <a:gd name="G0" fmla="+- 64 0 0"/>
                  <a:gd name="G1" fmla="+- 21600 0 0"/>
                  <a:gd name="G2" fmla="+- 21600 0 0"/>
                  <a:gd name="T0" fmla="*/ 0 w 21664"/>
                  <a:gd name="T1" fmla="*/ 0 h 21600"/>
                  <a:gd name="T2" fmla="*/ 21664 w 21664"/>
                  <a:gd name="T3" fmla="*/ 21600 h 21600"/>
                  <a:gd name="T4" fmla="*/ 64 w 2166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64" h="21600" fill="none" extrusionOk="0">
                    <a:moveTo>
                      <a:pt x="0" y="0"/>
                    </a:moveTo>
                    <a:cubicBezTo>
                      <a:pt x="21" y="0"/>
                      <a:pt x="42" y="0"/>
                      <a:pt x="64" y="0"/>
                    </a:cubicBezTo>
                    <a:cubicBezTo>
                      <a:pt x="11993" y="0"/>
                      <a:pt x="21664" y="9670"/>
                      <a:pt x="21664" y="21600"/>
                    </a:cubicBezTo>
                  </a:path>
                  <a:path w="21664" h="21600" stroke="0" extrusionOk="0">
                    <a:moveTo>
                      <a:pt x="0" y="0"/>
                    </a:moveTo>
                    <a:cubicBezTo>
                      <a:pt x="21" y="0"/>
                      <a:pt x="42" y="0"/>
                      <a:pt x="64" y="0"/>
                    </a:cubicBezTo>
                    <a:cubicBezTo>
                      <a:pt x="11993" y="0"/>
                      <a:pt x="21664" y="9670"/>
                      <a:pt x="21664" y="21600"/>
                    </a:cubicBezTo>
                    <a:lnTo>
                      <a:pt x="6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8491" name="Group 59">
            <a:extLst>
              <a:ext uri="{FF2B5EF4-FFF2-40B4-BE49-F238E27FC236}">
                <a16:creationId xmlns:a16="http://schemas.microsoft.com/office/drawing/2014/main" id="{38078047-A75A-4433-8F0A-50F53071CCFE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2098675"/>
            <a:ext cx="8077200" cy="642938"/>
            <a:chOff x="385" y="1322"/>
            <a:chExt cx="5088" cy="405"/>
          </a:xfrm>
        </p:grpSpPr>
        <p:grpSp>
          <p:nvGrpSpPr>
            <p:cNvPr id="18487" name="Group 55">
              <a:extLst>
                <a:ext uri="{FF2B5EF4-FFF2-40B4-BE49-F238E27FC236}">
                  <a16:creationId xmlns:a16="http://schemas.microsoft.com/office/drawing/2014/main" id="{0EB652FC-1DC1-4941-ABA7-2DDA04365C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322"/>
              <a:ext cx="2543" cy="405"/>
              <a:chOff x="385" y="1322"/>
              <a:chExt cx="2543" cy="405"/>
            </a:xfrm>
          </p:grpSpPr>
          <p:sp>
            <p:nvSpPr>
              <p:cNvPr id="18485" name="Arc 53">
                <a:extLst>
                  <a:ext uri="{FF2B5EF4-FFF2-40B4-BE49-F238E27FC236}">
                    <a16:creationId xmlns:a16="http://schemas.microsoft.com/office/drawing/2014/main" id="{E1C72262-3D25-4899-8BB4-7D95A4B5C0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" y="1322"/>
                <a:ext cx="2208" cy="261"/>
              </a:xfrm>
              <a:custGeom>
                <a:avLst/>
                <a:gdLst>
                  <a:gd name="G0" fmla="+- 0 0 0"/>
                  <a:gd name="G1" fmla="+- 1890 0 0"/>
                  <a:gd name="G2" fmla="+- 21600 0 0"/>
                  <a:gd name="T0" fmla="*/ 21517 w 21600"/>
                  <a:gd name="T1" fmla="*/ 0 h 23490"/>
                  <a:gd name="T2" fmla="*/ 0 w 21600"/>
                  <a:gd name="T3" fmla="*/ 23490 h 23490"/>
                  <a:gd name="T4" fmla="*/ 0 w 21600"/>
                  <a:gd name="T5" fmla="*/ 1890 h 23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90" fill="none" extrusionOk="0">
                    <a:moveTo>
                      <a:pt x="21517" y="-1"/>
                    </a:moveTo>
                    <a:cubicBezTo>
                      <a:pt x="21572" y="628"/>
                      <a:pt x="21600" y="1259"/>
                      <a:pt x="21600" y="1890"/>
                    </a:cubicBezTo>
                    <a:cubicBezTo>
                      <a:pt x="21600" y="13819"/>
                      <a:pt x="11929" y="23490"/>
                      <a:pt x="-1" y="23490"/>
                    </a:cubicBezTo>
                  </a:path>
                  <a:path w="21600" h="23490" stroke="0" extrusionOk="0">
                    <a:moveTo>
                      <a:pt x="21517" y="-1"/>
                    </a:moveTo>
                    <a:cubicBezTo>
                      <a:pt x="21572" y="628"/>
                      <a:pt x="21600" y="1259"/>
                      <a:pt x="21600" y="1890"/>
                    </a:cubicBezTo>
                    <a:cubicBezTo>
                      <a:pt x="21600" y="13819"/>
                      <a:pt x="11929" y="23490"/>
                      <a:pt x="-1" y="23490"/>
                    </a:cubicBezTo>
                    <a:lnTo>
                      <a:pt x="0" y="189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86" name="Arc 54">
                <a:extLst>
                  <a:ext uri="{FF2B5EF4-FFF2-40B4-BE49-F238E27FC236}">
                    <a16:creationId xmlns:a16="http://schemas.microsoft.com/office/drawing/2014/main" id="{B8BC73A6-9B01-4CBA-A225-A8CEEC411C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" y="1583"/>
                <a:ext cx="336" cy="14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536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99"/>
                    </a:moveTo>
                    <a:cubicBezTo>
                      <a:pt x="0" y="9695"/>
                      <a:pt x="9631" y="35"/>
                      <a:pt x="21536" y="0"/>
                    </a:cubicBezTo>
                  </a:path>
                  <a:path w="21600" h="21600" stroke="0" extrusionOk="0">
                    <a:moveTo>
                      <a:pt x="0" y="21599"/>
                    </a:moveTo>
                    <a:cubicBezTo>
                      <a:pt x="0" y="9695"/>
                      <a:pt x="9631" y="35"/>
                      <a:pt x="21536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8490" name="Group 58">
              <a:extLst>
                <a:ext uri="{FF2B5EF4-FFF2-40B4-BE49-F238E27FC236}">
                  <a16:creationId xmlns:a16="http://schemas.microsoft.com/office/drawing/2014/main" id="{5C129259-8DF0-4759-BE7C-354628E9B6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9" y="1322"/>
              <a:ext cx="2544" cy="405"/>
              <a:chOff x="2929" y="1322"/>
              <a:chExt cx="2544" cy="405"/>
            </a:xfrm>
          </p:grpSpPr>
          <p:sp>
            <p:nvSpPr>
              <p:cNvPr id="18488" name="Arc 56">
                <a:extLst>
                  <a:ext uri="{FF2B5EF4-FFF2-40B4-BE49-F238E27FC236}">
                    <a16:creationId xmlns:a16="http://schemas.microsoft.com/office/drawing/2014/main" id="{B1917B87-9CE3-415B-BCD6-E455B3491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1322"/>
                <a:ext cx="2208" cy="261"/>
              </a:xfrm>
              <a:custGeom>
                <a:avLst/>
                <a:gdLst>
                  <a:gd name="G0" fmla="+- 21600 0 0"/>
                  <a:gd name="G1" fmla="+- 1890 0 0"/>
                  <a:gd name="G2" fmla="+- 21600 0 0"/>
                  <a:gd name="T0" fmla="*/ 21600 w 21600"/>
                  <a:gd name="T1" fmla="*/ 23490 h 23490"/>
                  <a:gd name="T2" fmla="*/ 83 w 21600"/>
                  <a:gd name="T3" fmla="*/ 0 h 23490"/>
                  <a:gd name="T4" fmla="*/ 21600 w 21600"/>
                  <a:gd name="T5" fmla="*/ 1890 h 23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90" fill="none" extrusionOk="0">
                    <a:moveTo>
                      <a:pt x="21600" y="23489"/>
                    </a:moveTo>
                    <a:cubicBezTo>
                      <a:pt x="9670" y="23490"/>
                      <a:pt x="0" y="13819"/>
                      <a:pt x="0" y="1890"/>
                    </a:cubicBezTo>
                    <a:cubicBezTo>
                      <a:pt x="0" y="1259"/>
                      <a:pt x="27" y="628"/>
                      <a:pt x="82" y="-1"/>
                    </a:cubicBezTo>
                  </a:path>
                  <a:path w="21600" h="23490" stroke="0" extrusionOk="0">
                    <a:moveTo>
                      <a:pt x="21600" y="23489"/>
                    </a:moveTo>
                    <a:cubicBezTo>
                      <a:pt x="9670" y="23490"/>
                      <a:pt x="0" y="13819"/>
                      <a:pt x="0" y="1890"/>
                    </a:cubicBezTo>
                    <a:cubicBezTo>
                      <a:pt x="0" y="1259"/>
                      <a:pt x="27" y="628"/>
                      <a:pt x="82" y="-1"/>
                    </a:cubicBezTo>
                    <a:lnTo>
                      <a:pt x="21600" y="189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89" name="Arc 57">
                <a:extLst>
                  <a:ext uri="{FF2B5EF4-FFF2-40B4-BE49-F238E27FC236}">
                    <a16:creationId xmlns:a16="http://schemas.microsoft.com/office/drawing/2014/main" id="{313CE9B0-CED7-4281-97E7-90674C1827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6" y="1583"/>
                <a:ext cx="337" cy="144"/>
              </a:xfrm>
              <a:custGeom>
                <a:avLst/>
                <a:gdLst>
                  <a:gd name="G0" fmla="+- 64 0 0"/>
                  <a:gd name="G1" fmla="+- 21600 0 0"/>
                  <a:gd name="G2" fmla="+- 21600 0 0"/>
                  <a:gd name="T0" fmla="*/ 0 w 21664"/>
                  <a:gd name="T1" fmla="*/ 0 h 21600"/>
                  <a:gd name="T2" fmla="*/ 21664 w 21664"/>
                  <a:gd name="T3" fmla="*/ 21600 h 21600"/>
                  <a:gd name="T4" fmla="*/ 64 w 2166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64" h="21600" fill="none" extrusionOk="0">
                    <a:moveTo>
                      <a:pt x="0" y="0"/>
                    </a:moveTo>
                    <a:cubicBezTo>
                      <a:pt x="21" y="0"/>
                      <a:pt x="42" y="0"/>
                      <a:pt x="64" y="0"/>
                    </a:cubicBezTo>
                    <a:cubicBezTo>
                      <a:pt x="11993" y="0"/>
                      <a:pt x="21664" y="9670"/>
                      <a:pt x="21664" y="21600"/>
                    </a:cubicBezTo>
                  </a:path>
                  <a:path w="21664" h="21600" stroke="0" extrusionOk="0">
                    <a:moveTo>
                      <a:pt x="0" y="0"/>
                    </a:moveTo>
                    <a:cubicBezTo>
                      <a:pt x="21" y="0"/>
                      <a:pt x="42" y="0"/>
                      <a:pt x="64" y="0"/>
                    </a:cubicBezTo>
                    <a:cubicBezTo>
                      <a:pt x="11993" y="0"/>
                      <a:pt x="21664" y="9670"/>
                      <a:pt x="21664" y="21600"/>
                    </a:cubicBezTo>
                    <a:lnTo>
                      <a:pt x="6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8492" name="Rectangle 60">
            <a:extLst>
              <a:ext uri="{FF2B5EF4-FFF2-40B4-BE49-F238E27FC236}">
                <a16:creationId xmlns:a16="http://schemas.microsoft.com/office/drawing/2014/main" id="{2B7E6F38-4E91-4043-9292-924A1FE1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/>
              <a:t>pH</a:t>
            </a:r>
          </a:p>
        </p:txBody>
      </p:sp>
      <p:grpSp>
        <p:nvGrpSpPr>
          <p:cNvPr id="18499" name="Group 67">
            <a:extLst>
              <a:ext uri="{FF2B5EF4-FFF2-40B4-BE49-F238E27FC236}">
                <a16:creationId xmlns:a16="http://schemas.microsoft.com/office/drawing/2014/main" id="{A7FBB4B6-7E81-4B5E-BF35-80C8F085B03D}"/>
              </a:ext>
            </a:extLst>
          </p:cNvPr>
          <p:cNvGrpSpPr>
            <a:grpSpLocks/>
          </p:cNvGrpSpPr>
          <p:nvPr/>
        </p:nvGrpSpPr>
        <p:grpSpPr bwMode="auto">
          <a:xfrm>
            <a:off x="534988" y="3851275"/>
            <a:ext cx="8075612" cy="642938"/>
            <a:chOff x="337" y="2426"/>
            <a:chExt cx="5087" cy="405"/>
          </a:xfrm>
        </p:grpSpPr>
        <p:grpSp>
          <p:nvGrpSpPr>
            <p:cNvPr id="18495" name="Group 63">
              <a:extLst>
                <a:ext uri="{FF2B5EF4-FFF2-40B4-BE49-F238E27FC236}">
                  <a16:creationId xmlns:a16="http://schemas.microsoft.com/office/drawing/2014/main" id="{8E73BA47-5DC1-4298-865C-38150571A3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" y="2426"/>
              <a:ext cx="2543" cy="405"/>
              <a:chOff x="337" y="2426"/>
              <a:chExt cx="2543" cy="405"/>
            </a:xfrm>
          </p:grpSpPr>
          <p:sp>
            <p:nvSpPr>
              <p:cNvPr id="18493" name="Arc 61">
                <a:extLst>
                  <a:ext uri="{FF2B5EF4-FFF2-40B4-BE49-F238E27FC236}">
                    <a16:creationId xmlns:a16="http://schemas.microsoft.com/office/drawing/2014/main" id="{AF1B2E83-5DB4-4C33-9CC7-621379FFDC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2571"/>
                <a:ext cx="2208" cy="2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3401"/>
                  <a:gd name="T2" fmla="*/ 21525 w 21600"/>
                  <a:gd name="T3" fmla="*/ 23401 h 23401"/>
                  <a:gd name="T4" fmla="*/ 0 w 21600"/>
                  <a:gd name="T5" fmla="*/ 21600 h 23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01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201"/>
                      <a:pt x="21574" y="22801"/>
                      <a:pt x="21524" y="23400"/>
                    </a:cubicBezTo>
                  </a:path>
                  <a:path w="21600" h="23401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201"/>
                      <a:pt x="21574" y="22801"/>
                      <a:pt x="21524" y="234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94" name="Arc 62">
                <a:extLst>
                  <a:ext uri="{FF2B5EF4-FFF2-40B4-BE49-F238E27FC236}">
                    <a16:creationId xmlns:a16="http://schemas.microsoft.com/office/drawing/2014/main" id="{E7F2A1A3-060D-415A-9BE2-4900DAF44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" y="2426"/>
                <a:ext cx="336" cy="144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8498" name="Group 66">
              <a:extLst>
                <a:ext uri="{FF2B5EF4-FFF2-40B4-BE49-F238E27FC236}">
                  <a16:creationId xmlns:a16="http://schemas.microsoft.com/office/drawing/2014/main" id="{BEC905CE-93A8-4728-B758-01EE57E6B7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1" y="2426"/>
              <a:ext cx="2543" cy="405"/>
              <a:chOff x="2881" y="2426"/>
              <a:chExt cx="2543" cy="405"/>
            </a:xfrm>
          </p:grpSpPr>
          <p:sp>
            <p:nvSpPr>
              <p:cNvPr id="18496" name="Arc 64">
                <a:extLst>
                  <a:ext uri="{FF2B5EF4-FFF2-40B4-BE49-F238E27FC236}">
                    <a16:creationId xmlns:a16="http://schemas.microsoft.com/office/drawing/2014/main" id="{1DE37023-3814-428F-B6EC-86E51F7B4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1" y="2571"/>
                <a:ext cx="2208" cy="26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75 w 21600"/>
                  <a:gd name="T1" fmla="*/ 23400 h 23400"/>
                  <a:gd name="T2" fmla="*/ 21590 w 21600"/>
                  <a:gd name="T3" fmla="*/ 0 h 23400"/>
                  <a:gd name="T4" fmla="*/ 21600 w 21600"/>
                  <a:gd name="T5" fmla="*/ 21600 h 23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00" fill="none" extrusionOk="0">
                    <a:moveTo>
                      <a:pt x="75" y="23399"/>
                    </a:moveTo>
                    <a:cubicBezTo>
                      <a:pt x="25" y="22801"/>
                      <a:pt x="0" y="22200"/>
                      <a:pt x="0" y="21600"/>
                    </a:cubicBezTo>
                    <a:cubicBezTo>
                      <a:pt x="0" y="9674"/>
                      <a:pt x="9664" y="5"/>
                      <a:pt x="21590" y="0"/>
                    </a:cubicBezTo>
                  </a:path>
                  <a:path w="21600" h="23400" stroke="0" extrusionOk="0">
                    <a:moveTo>
                      <a:pt x="75" y="23399"/>
                    </a:moveTo>
                    <a:cubicBezTo>
                      <a:pt x="25" y="22801"/>
                      <a:pt x="0" y="22200"/>
                      <a:pt x="0" y="21600"/>
                    </a:cubicBezTo>
                    <a:cubicBezTo>
                      <a:pt x="0" y="9674"/>
                      <a:pt x="9664" y="5"/>
                      <a:pt x="2159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97" name="Arc 65">
                <a:extLst>
                  <a:ext uri="{FF2B5EF4-FFF2-40B4-BE49-F238E27FC236}">
                    <a16:creationId xmlns:a16="http://schemas.microsoft.com/office/drawing/2014/main" id="{DD7F78AC-3FAA-4B92-91D2-DDDC831D2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2426"/>
                <a:ext cx="336" cy="144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8500" name="Rectangle 68">
            <a:extLst>
              <a:ext uri="{FF2B5EF4-FFF2-40B4-BE49-F238E27FC236}">
                <a16:creationId xmlns:a16="http://schemas.microsoft.com/office/drawing/2014/main" id="{D5BBD5C2-C0B9-4002-B704-C8AC3438B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048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/>
              <a:t>[H</a:t>
            </a:r>
            <a:r>
              <a:rPr lang="en-US" altLang="en-US" sz="3200" baseline="30000"/>
              <a:t>+</a:t>
            </a:r>
            <a:r>
              <a:rPr lang="en-US" altLang="en-US" sz="3200"/>
              <a:t>]</a:t>
            </a:r>
          </a:p>
        </p:txBody>
      </p:sp>
      <p:sp>
        <p:nvSpPr>
          <p:cNvPr id="18501" name="Rectangle 69">
            <a:extLst>
              <a:ext uri="{FF2B5EF4-FFF2-40B4-BE49-F238E27FC236}">
                <a16:creationId xmlns:a16="http://schemas.microsoft.com/office/drawing/2014/main" id="{902289D0-5FA5-4712-B2DA-62E7F454A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4196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/>
              <a:t>pOH</a:t>
            </a:r>
          </a:p>
        </p:txBody>
      </p:sp>
      <p:grpSp>
        <p:nvGrpSpPr>
          <p:cNvPr id="18508" name="Group 76">
            <a:extLst>
              <a:ext uri="{FF2B5EF4-FFF2-40B4-BE49-F238E27FC236}">
                <a16:creationId xmlns:a16="http://schemas.microsoft.com/office/drawing/2014/main" id="{E035CA4E-5DF4-4AEE-8A7A-344A30B6AE71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5222875"/>
            <a:ext cx="8075612" cy="642938"/>
            <a:chOff x="289" y="3290"/>
            <a:chExt cx="5087" cy="405"/>
          </a:xfrm>
        </p:grpSpPr>
        <p:grpSp>
          <p:nvGrpSpPr>
            <p:cNvPr id="18504" name="Group 72">
              <a:extLst>
                <a:ext uri="{FF2B5EF4-FFF2-40B4-BE49-F238E27FC236}">
                  <a16:creationId xmlns:a16="http://schemas.microsoft.com/office/drawing/2014/main" id="{158AC141-A463-4D25-81CB-C868300323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" y="3290"/>
              <a:ext cx="2543" cy="405"/>
              <a:chOff x="289" y="3290"/>
              <a:chExt cx="2543" cy="405"/>
            </a:xfrm>
          </p:grpSpPr>
          <p:sp>
            <p:nvSpPr>
              <p:cNvPr id="18502" name="Arc 70">
                <a:extLst>
                  <a:ext uri="{FF2B5EF4-FFF2-40B4-BE49-F238E27FC236}">
                    <a16:creationId xmlns:a16="http://schemas.microsoft.com/office/drawing/2014/main" id="{8409AE21-82D9-45B6-9A4F-1AEBF392E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" y="3435"/>
                <a:ext cx="2208" cy="2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3401"/>
                  <a:gd name="T2" fmla="*/ 21525 w 21600"/>
                  <a:gd name="T3" fmla="*/ 23401 h 23401"/>
                  <a:gd name="T4" fmla="*/ 0 w 21600"/>
                  <a:gd name="T5" fmla="*/ 21600 h 23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01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201"/>
                      <a:pt x="21574" y="22801"/>
                      <a:pt x="21524" y="23400"/>
                    </a:cubicBezTo>
                  </a:path>
                  <a:path w="21600" h="23401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201"/>
                      <a:pt x="21574" y="22801"/>
                      <a:pt x="21524" y="234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503" name="Arc 71">
                <a:extLst>
                  <a:ext uri="{FF2B5EF4-FFF2-40B4-BE49-F238E27FC236}">
                    <a16:creationId xmlns:a16="http://schemas.microsoft.com/office/drawing/2014/main" id="{657CDC22-3F2A-49FE-8A38-EBC47BAFB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" y="3290"/>
                <a:ext cx="336" cy="144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8507" name="Group 75">
              <a:extLst>
                <a:ext uri="{FF2B5EF4-FFF2-40B4-BE49-F238E27FC236}">
                  <a16:creationId xmlns:a16="http://schemas.microsoft.com/office/drawing/2014/main" id="{519D9655-49D8-4574-BB50-D8D8BF9E7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3" y="3290"/>
              <a:ext cx="2543" cy="405"/>
              <a:chOff x="2833" y="3290"/>
              <a:chExt cx="2543" cy="405"/>
            </a:xfrm>
          </p:grpSpPr>
          <p:sp>
            <p:nvSpPr>
              <p:cNvPr id="18505" name="Arc 73">
                <a:extLst>
                  <a:ext uri="{FF2B5EF4-FFF2-40B4-BE49-F238E27FC236}">
                    <a16:creationId xmlns:a16="http://schemas.microsoft.com/office/drawing/2014/main" id="{F3329C21-5DAD-4214-ABA8-B438B069F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3435"/>
                <a:ext cx="2208" cy="26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75 w 21600"/>
                  <a:gd name="T1" fmla="*/ 23400 h 23400"/>
                  <a:gd name="T2" fmla="*/ 21590 w 21600"/>
                  <a:gd name="T3" fmla="*/ 0 h 23400"/>
                  <a:gd name="T4" fmla="*/ 21600 w 21600"/>
                  <a:gd name="T5" fmla="*/ 21600 h 23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00" fill="none" extrusionOk="0">
                    <a:moveTo>
                      <a:pt x="75" y="23399"/>
                    </a:moveTo>
                    <a:cubicBezTo>
                      <a:pt x="25" y="22801"/>
                      <a:pt x="0" y="22200"/>
                      <a:pt x="0" y="21600"/>
                    </a:cubicBezTo>
                    <a:cubicBezTo>
                      <a:pt x="0" y="9674"/>
                      <a:pt x="9664" y="5"/>
                      <a:pt x="21590" y="0"/>
                    </a:cubicBezTo>
                  </a:path>
                  <a:path w="21600" h="23400" stroke="0" extrusionOk="0">
                    <a:moveTo>
                      <a:pt x="75" y="23399"/>
                    </a:moveTo>
                    <a:cubicBezTo>
                      <a:pt x="25" y="22801"/>
                      <a:pt x="0" y="22200"/>
                      <a:pt x="0" y="21600"/>
                    </a:cubicBezTo>
                    <a:cubicBezTo>
                      <a:pt x="0" y="9674"/>
                      <a:pt x="9664" y="5"/>
                      <a:pt x="2159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506" name="Arc 74">
                <a:extLst>
                  <a:ext uri="{FF2B5EF4-FFF2-40B4-BE49-F238E27FC236}">
                    <a16:creationId xmlns:a16="http://schemas.microsoft.com/office/drawing/2014/main" id="{778CD584-F6D4-4FB8-ABCF-F37A358AC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0" y="3290"/>
                <a:ext cx="336" cy="144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8512" name="Rectangle 80">
            <a:extLst>
              <a:ext uri="{FF2B5EF4-FFF2-40B4-BE49-F238E27FC236}">
                <a16:creationId xmlns:a16="http://schemas.microsoft.com/office/drawing/2014/main" id="{A9124419-8818-404D-9F19-F517D5368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8077200" cy="457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>
            <a:extLst>
              <a:ext uri="{FF2B5EF4-FFF2-40B4-BE49-F238E27FC236}">
                <a16:creationId xmlns:a16="http://schemas.microsoft.com/office/drawing/2014/main" id="{7509C207-9D67-4F16-8E3B-0E9243927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Measuring pH</a:t>
            </a:r>
          </a:p>
        </p:txBody>
      </p:sp>
      <p:sp>
        <p:nvSpPr>
          <p:cNvPr id="108547" name="Rectangle 1027">
            <a:extLst>
              <a:ext uri="{FF2B5EF4-FFF2-40B4-BE49-F238E27FC236}">
                <a16:creationId xmlns:a16="http://schemas.microsoft.com/office/drawing/2014/main" id="{DD4C6100-331E-4594-8343-5D1E19A63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Why measure pH?</a:t>
            </a:r>
          </a:p>
          <a:p>
            <a:pPr lvl="1"/>
            <a:r>
              <a:rPr lang="en-US" altLang="en-US" sz="3600"/>
              <a:t>Everything from swimming pools, soil conditions for plants, medical diagnosis, soaps and shampoos, etc.</a:t>
            </a:r>
          </a:p>
          <a:p>
            <a:r>
              <a:rPr lang="en-US" altLang="en-US" sz="3600"/>
              <a:t>Sometimes we can use indicators, other times we might need a pH meter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5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3C2AE358-E873-4E24-B341-5F2112AAF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Acid-Base Indicators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C386636-C2A1-495D-967E-C70787F24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An indicator is an acid or base that undergoes dissociation in a known pH range, and has different </a:t>
            </a:r>
            <a:r>
              <a:rPr lang="en-US" altLang="en-US" sz="3600" dirty="0" err="1"/>
              <a:t>colours</a:t>
            </a:r>
            <a:r>
              <a:rPr lang="en-US" altLang="en-US" sz="3600" dirty="0"/>
              <a:t> in solution.</a:t>
            </a:r>
          </a:p>
          <a:p>
            <a:r>
              <a:rPr lang="en-US" altLang="en-US" sz="3600" dirty="0"/>
              <a:t>Examples: litmus, phenolphthalein, </a:t>
            </a:r>
            <a:r>
              <a:rPr lang="en-US" altLang="en-US" sz="3600" dirty="0" err="1"/>
              <a:t>bromthymol</a:t>
            </a:r>
            <a:r>
              <a:rPr lang="en-US" altLang="en-US" sz="3600" dirty="0"/>
              <a:t> blue, methyl orange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>
            <a:extLst>
              <a:ext uri="{FF2B5EF4-FFF2-40B4-BE49-F238E27FC236}">
                <a16:creationId xmlns:a16="http://schemas.microsoft.com/office/drawing/2014/main" id="{52222F3A-FC3D-4EB0-8885-ED7EEB4F6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Acid-Base Indicators</a:t>
            </a:r>
          </a:p>
        </p:txBody>
      </p:sp>
      <p:sp>
        <p:nvSpPr>
          <p:cNvPr id="110595" name="Rectangle 1027">
            <a:extLst>
              <a:ext uri="{FF2B5EF4-FFF2-40B4-BE49-F238E27FC236}">
                <a16:creationId xmlns:a16="http://schemas.microsoft.com/office/drawing/2014/main" id="{E164C465-F340-4889-B947-90F6747E9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029200"/>
          </a:xfrm>
        </p:spPr>
        <p:txBody>
          <a:bodyPr/>
          <a:lstStyle/>
          <a:p>
            <a:r>
              <a:rPr lang="en-US" altLang="en-US" sz="2800" dirty="0"/>
              <a:t>Although useful, there are limitations to indicators:</a:t>
            </a:r>
          </a:p>
          <a:p>
            <a:pPr lvl="1"/>
            <a:r>
              <a:rPr lang="en-US" altLang="en-US" dirty="0"/>
              <a:t>usually given for a certain temperature (25 </a:t>
            </a:r>
            <a:r>
              <a:rPr lang="en-US" altLang="en-US" b="1" baseline="30000" dirty="0" err="1"/>
              <a:t>o</a:t>
            </a:r>
            <a:r>
              <a:rPr lang="en-US" altLang="en-US" dirty="0" err="1"/>
              <a:t>C</a:t>
            </a:r>
            <a:r>
              <a:rPr lang="en-US" altLang="en-US" dirty="0"/>
              <a:t>), thus may change at different temperatures</a:t>
            </a:r>
          </a:p>
          <a:p>
            <a:pPr lvl="1"/>
            <a:r>
              <a:rPr lang="en-US" altLang="en-US" dirty="0"/>
              <a:t>what if the solution already has </a:t>
            </a:r>
            <a:r>
              <a:rPr lang="en-US" altLang="en-US" dirty="0" err="1"/>
              <a:t>colour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/>
              <a:t>ability of human eye to distinguish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5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D59C1A7-917D-4AA2-B7D2-242E7B679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Acid-Base Indicators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09EB7E16-33B2-4BDF-BE71-10E1FB9C8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029200"/>
          </a:xfrm>
        </p:spPr>
        <p:txBody>
          <a:bodyPr/>
          <a:lstStyle/>
          <a:p>
            <a:r>
              <a:rPr lang="en-US" altLang="en-US" sz="2800" dirty="0"/>
              <a:t>A </a:t>
            </a:r>
            <a:r>
              <a:rPr lang="en-US" altLang="en-US" sz="2800" u="sng" dirty="0"/>
              <a:t>pH meter</a:t>
            </a:r>
            <a:r>
              <a:rPr lang="en-US" altLang="en-US" sz="2800" dirty="0"/>
              <a:t> may give more definitive results</a:t>
            </a:r>
          </a:p>
          <a:p>
            <a:pPr lvl="1"/>
            <a:r>
              <a:rPr lang="en-US" altLang="en-US" dirty="0"/>
              <a:t>some are large, others portable</a:t>
            </a:r>
          </a:p>
          <a:p>
            <a:pPr lvl="1"/>
            <a:r>
              <a:rPr lang="en-US" altLang="en-US" dirty="0"/>
              <a:t>works by measuring the voltage between two electrodes</a:t>
            </a:r>
          </a:p>
          <a:p>
            <a:pPr lvl="1"/>
            <a:r>
              <a:rPr lang="en-US" altLang="en-US" dirty="0"/>
              <a:t>needs to be calibrated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5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>
            <a:extLst>
              <a:ext uri="{FF2B5EF4-FFF2-40B4-BE49-F238E27FC236}">
                <a16:creationId xmlns:a16="http://schemas.microsoft.com/office/drawing/2014/main" id="{DCF0E66C-F630-4FC4-9334-59F4B900B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Acid-Base Theories</a:t>
            </a:r>
          </a:p>
        </p:txBody>
      </p:sp>
      <p:sp>
        <p:nvSpPr>
          <p:cNvPr id="112643" name="Rectangle 1027">
            <a:extLst>
              <a:ext uri="{FF2B5EF4-FFF2-40B4-BE49-F238E27FC236}">
                <a16:creationId xmlns:a16="http://schemas.microsoft.com/office/drawing/2014/main" id="{B63113C9-AA2A-4A90-BA0A-FF59D5259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 dirty="0"/>
              <a:t>OBJECTIVES:</a:t>
            </a:r>
          </a:p>
          <a:p>
            <a:pPr lvl="1"/>
            <a:r>
              <a:rPr lang="en-US" altLang="en-US" sz="3600" dirty="0"/>
              <a:t>Compare and contrast acids and bases, as defined by the theories of Arrhenius, Brønsted-Lowry, and Lewis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EF73F12-F97A-462F-A6F6-05306ADC5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Acid-Base Theories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C229FDBA-4904-49CF-8716-363C24215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Identify conjugate acid-base pairs in acid-base reactions.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A2B2EAEA-A477-44F2-B490-99F24D0CC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Svante Arrhenius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B244DFC-92B1-4355-A9EC-CFACC180E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5029200"/>
          </a:xfrm>
        </p:spPr>
        <p:txBody>
          <a:bodyPr/>
          <a:lstStyle/>
          <a:p>
            <a:r>
              <a:rPr lang="en-US" altLang="en-US" sz="3600" dirty="0"/>
              <a:t>Swedish chemist (1859-1927) - Nobel prize winner in chemistry (1903)</a:t>
            </a:r>
          </a:p>
          <a:p>
            <a:r>
              <a:rPr lang="en-US" altLang="en-US" sz="3600" dirty="0"/>
              <a:t>One of the first chemists to explain the chemical theory of the behavior of acids and bases</a:t>
            </a:r>
          </a:p>
          <a:p>
            <a:pPr>
              <a:buFont typeface="Monotype Sorts" pitchFamily="2" charset="2"/>
              <a:buNone/>
            </a:pPr>
            <a:endParaRPr lang="en-US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1AC3A5F-BDD9-412E-85F5-D936C5608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  <a:noFill/>
          <a:ln/>
        </p:spPr>
        <p:txBody>
          <a:bodyPr/>
          <a:lstStyle/>
          <a:p>
            <a:r>
              <a:rPr lang="en-US" altLang="en-US" dirty="0"/>
              <a:t>Arrhenius Definition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191BFC7-128D-490F-A46F-AFE710D64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600" u="sng" dirty="0"/>
              <a:t>Acids</a:t>
            </a:r>
            <a:r>
              <a:rPr lang="en-US" altLang="en-US" sz="3600" dirty="0"/>
              <a:t> produce hydrogen ions, H</a:t>
            </a:r>
            <a:r>
              <a:rPr lang="en-US" altLang="en-US" sz="3600" baseline="30000" dirty="0"/>
              <a:t>+</a:t>
            </a:r>
            <a:r>
              <a:rPr lang="en-US" altLang="en-US" sz="3600" dirty="0"/>
              <a:t>(</a:t>
            </a:r>
            <a:r>
              <a:rPr lang="en-US" altLang="en-US" sz="3600" dirty="0" err="1"/>
              <a:t>aq</a:t>
            </a:r>
            <a:r>
              <a:rPr lang="en-US" altLang="en-US" sz="3600" dirty="0"/>
              <a:t>), in aqueous solution.</a:t>
            </a:r>
          </a:p>
          <a:p>
            <a:r>
              <a:rPr lang="en-US" altLang="en-US" sz="3600" u="sng" dirty="0"/>
              <a:t>Bases</a:t>
            </a:r>
            <a:r>
              <a:rPr lang="en-US" altLang="en-US" sz="3600" dirty="0"/>
              <a:t> produce hydroxide ions, OH</a:t>
            </a:r>
            <a:r>
              <a:rPr lang="en-US" altLang="en-US" sz="3600" b="1" baseline="30000" dirty="0"/>
              <a:t>-</a:t>
            </a:r>
            <a:r>
              <a:rPr lang="en-US" altLang="en-US" sz="3600" b="1" dirty="0"/>
              <a:t>(</a:t>
            </a:r>
            <a:r>
              <a:rPr lang="en-US" altLang="en-US" sz="3600" b="1" dirty="0" err="1"/>
              <a:t>aq</a:t>
            </a:r>
            <a:r>
              <a:rPr lang="en-US" altLang="en-US" sz="3600" b="1" dirty="0"/>
              <a:t>),</a:t>
            </a:r>
            <a:r>
              <a:rPr lang="en-US" altLang="en-US" sz="3600" dirty="0"/>
              <a:t> when dissolved in water.</a:t>
            </a:r>
          </a:p>
          <a:p>
            <a:r>
              <a:rPr lang="en-US" altLang="en-US" sz="3600" dirty="0"/>
              <a:t>Limited to aqueous solutions.</a:t>
            </a:r>
          </a:p>
          <a:p>
            <a:r>
              <a:rPr lang="en-US" altLang="en-US" sz="3600" dirty="0"/>
              <a:t>Only one kind of base (hydroxides)</a:t>
            </a:r>
          </a:p>
          <a:p>
            <a:r>
              <a:rPr lang="en-US" altLang="en-US" sz="3600" dirty="0"/>
              <a:t>NH</a:t>
            </a:r>
            <a:r>
              <a:rPr lang="en-US" altLang="en-US" sz="3600" baseline="-25000" dirty="0"/>
              <a:t>3</a:t>
            </a:r>
            <a:r>
              <a:rPr lang="en-US" altLang="en-US" sz="3600" dirty="0"/>
              <a:t> (ammonia) could not be an Arrhenius base.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>
            <a:extLst>
              <a:ext uri="{FF2B5EF4-FFF2-40B4-BE49-F238E27FC236}">
                <a16:creationId xmlns:a16="http://schemas.microsoft.com/office/drawing/2014/main" id="{2429934E-B326-4618-97DC-9D0C3D189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Equilibria revision</a:t>
            </a:r>
          </a:p>
        </p:txBody>
      </p:sp>
      <p:sp>
        <p:nvSpPr>
          <p:cNvPr id="100355" name="Rectangle 1027">
            <a:extLst>
              <a:ext uri="{FF2B5EF4-FFF2-40B4-BE49-F238E27FC236}">
                <a16:creationId xmlns:a16="http://schemas.microsoft.com/office/drawing/2014/main" id="{B28D1785-A4FA-4BFE-9185-FB711AD0D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u="sng" dirty="0"/>
              <a:t>Le </a:t>
            </a:r>
            <a:r>
              <a:rPr lang="en-US" altLang="en-US" sz="3600" u="sng" dirty="0" err="1"/>
              <a:t>Chatelier’s</a:t>
            </a:r>
            <a:r>
              <a:rPr lang="en-US" altLang="en-US" sz="3600" u="sng" dirty="0"/>
              <a:t> Principle</a:t>
            </a:r>
            <a:r>
              <a:rPr lang="en-US" altLang="en-US" sz="3600" dirty="0"/>
              <a:t> If a stress is applied to a system in dynamic equilibrium, the system changes to relieve the stress.</a:t>
            </a:r>
          </a:p>
          <a:p>
            <a:pPr lvl="1"/>
            <a:r>
              <a:rPr lang="en-US" altLang="en-US" sz="3600" dirty="0"/>
              <a:t>Stresses that upset the equilibrium in a chemical system include: changes in concentration, changes in temperature, and changes in pressure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8B23180-549E-49F1-8258-68DF02426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Polyprotic Acids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23F05A4-5A74-41EC-92FE-1B32E4DDD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Some compounds have more than 1 ionizable hydrogen.</a:t>
            </a:r>
          </a:p>
          <a:p>
            <a:r>
              <a:rPr lang="en-US" altLang="en-US" dirty="0"/>
              <a:t>HNO</a:t>
            </a:r>
            <a:r>
              <a:rPr lang="en-US" altLang="en-US" baseline="-25000" dirty="0"/>
              <a:t>3 </a:t>
            </a:r>
            <a:r>
              <a:rPr lang="en-US" altLang="en-US" dirty="0"/>
              <a:t>nitric acid - monoprotic</a:t>
            </a:r>
          </a:p>
          <a:p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SO</a:t>
            </a:r>
            <a:r>
              <a:rPr lang="en-US" altLang="en-US" baseline="-25000" dirty="0"/>
              <a:t>4</a:t>
            </a:r>
            <a:r>
              <a:rPr lang="en-US" altLang="en-US" dirty="0"/>
              <a:t> sulfuric acid - diprotic - 2 H</a:t>
            </a:r>
            <a:r>
              <a:rPr lang="en-US" altLang="en-US" baseline="30000" dirty="0"/>
              <a:t>+</a:t>
            </a:r>
            <a:endParaRPr lang="en-US" altLang="en-US" dirty="0"/>
          </a:p>
          <a:p>
            <a:r>
              <a:rPr lang="en-US" altLang="en-US" dirty="0"/>
              <a:t>H</a:t>
            </a:r>
            <a:r>
              <a:rPr lang="en-US" altLang="en-US" baseline="-25000" dirty="0"/>
              <a:t>3</a:t>
            </a:r>
            <a:r>
              <a:rPr lang="en-US" altLang="en-US" dirty="0"/>
              <a:t>PO</a:t>
            </a:r>
            <a:r>
              <a:rPr lang="en-US" altLang="en-US" baseline="-25000" dirty="0"/>
              <a:t>4</a:t>
            </a:r>
            <a:r>
              <a:rPr lang="en-US" altLang="en-US" dirty="0"/>
              <a:t> phosphoric acid - triprotic - 3 H</a:t>
            </a:r>
            <a:r>
              <a:rPr lang="en-US" altLang="en-US" baseline="30000" dirty="0"/>
              <a:t>+</a:t>
            </a:r>
          </a:p>
          <a:p>
            <a:r>
              <a:rPr lang="en-US" altLang="en-US" dirty="0"/>
              <a:t>Having more than one ionizable hydrogen does not mean stronger!</a:t>
            </a:r>
            <a:endParaRPr lang="en-US" altLang="en-US" baseline="30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CD6E2BB0-943E-400B-8D60-086F8B7E3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Polyprotic Acids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018EB414-419D-4FCA-A39E-CC6212E73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600"/>
              <a:t>However, not all compounds that have hydrogen are acids</a:t>
            </a:r>
          </a:p>
          <a:p>
            <a:r>
              <a:rPr lang="en-US" altLang="en-US" sz="3600"/>
              <a:t>Also, not all the hydrogen in an acid may be released as ions</a:t>
            </a:r>
          </a:p>
          <a:p>
            <a:pPr lvl="1"/>
            <a:r>
              <a:rPr lang="en-US" altLang="en-US" sz="3600"/>
              <a:t>only those that have very polar bonds are ionizable - this is when the hydrogen is joined to a very electronegative element</a:t>
            </a:r>
            <a:endParaRPr lang="en-US" altLang="en-US" sz="3600" baseline="30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37C3F191-4B4A-4FE3-8FB1-0CC35746F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Arrhenius examples...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C7C96E63-1D89-4945-9365-A4A8AD4A9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600" dirty="0"/>
              <a:t>Consider HCl</a:t>
            </a:r>
          </a:p>
          <a:p>
            <a:r>
              <a:rPr lang="en-US" altLang="en-US" sz="3600" dirty="0"/>
              <a:t>What about CH</a:t>
            </a:r>
            <a:r>
              <a:rPr lang="en-US" altLang="en-US" sz="3600" b="1" baseline="-25000" dirty="0"/>
              <a:t>4</a:t>
            </a:r>
            <a:r>
              <a:rPr lang="en-US" altLang="en-US" sz="3600" dirty="0"/>
              <a:t> (methane)?</a:t>
            </a:r>
          </a:p>
          <a:p>
            <a:r>
              <a:rPr lang="en-US" altLang="en-US" sz="3600" dirty="0"/>
              <a:t>CH</a:t>
            </a:r>
            <a:r>
              <a:rPr lang="en-US" altLang="en-US" sz="3600" b="1" baseline="-25000" dirty="0"/>
              <a:t>3</a:t>
            </a:r>
            <a:r>
              <a:rPr lang="en-US" altLang="en-US" sz="3600" dirty="0"/>
              <a:t>COOH (ethanoic acid, or acetic acid) - it has 4 hydrogens like methane does…?</a:t>
            </a:r>
          </a:p>
          <a:p>
            <a:pPr marL="0" indent="0">
              <a:buNone/>
            </a:pPr>
            <a:endParaRPr lang="en-US" altLang="en-US" sz="4000" baseline="30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62DD5FA-193E-4BED-99EE-E2EF09A8A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  <a:noFill/>
          <a:ln/>
        </p:spPr>
        <p:txBody>
          <a:bodyPr/>
          <a:lstStyle/>
          <a:p>
            <a:r>
              <a:rPr lang="en-US" altLang="en-US" dirty="0"/>
              <a:t>Brønsted-Lowry Definitions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1F311F5-E315-4501-9F73-700D91A26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 dirty="0"/>
              <a:t>Broader definition than Arrhenius</a:t>
            </a:r>
          </a:p>
          <a:p>
            <a:r>
              <a:rPr lang="en-US" altLang="en-US" sz="2800" dirty="0"/>
              <a:t>Acid is hydrogen-ion donor (H</a:t>
            </a:r>
            <a:r>
              <a:rPr lang="en-US" altLang="en-US" sz="2800" baseline="30000" dirty="0"/>
              <a:t>+ </a:t>
            </a:r>
            <a:r>
              <a:rPr lang="en-US" altLang="en-US" sz="2800" dirty="0"/>
              <a:t>or proton); base is hydrogen-ion acceptor.</a:t>
            </a:r>
          </a:p>
          <a:p>
            <a:r>
              <a:rPr lang="en-US" altLang="en-US" sz="2800" dirty="0"/>
              <a:t>Acids and bases always come in pairs.</a:t>
            </a:r>
          </a:p>
          <a:p>
            <a:r>
              <a:rPr lang="en-US" altLang="en-US" sz="2800" dirty="0"/>
              <a:t>HCl is an acid.</a:t>
            </a:r>
          </a:p>
          <a:p>
            <a:pPr lvl="1"/>
            <a:r>
              <a:rPr lang="en-US" altLang="en-US" dirty="0"/>
              <a:t>When it dissolves in water, it gives it’s proton to water.</a:t>
            </a:r>
          </a:p>
          <a:p>
            <a:pPr marL="0" indent="0" algn="ctr">
              <a:buNone/>
            </a:pPr>
            <a:r>
              <a:rPr lang="en-US" altLang="en-US" sz="2800" dirty="0"/>
              <a:t>HCl(g) + H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O(l)  </a:t>
            </a:r>
            <a:r>
              <a:rPr lang="en-US" altLang="en-US" sz="28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2800" dirty="0"/>
              <a:t>H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O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 + Cl</a:t>
            </a:r>
            <a:r>
              <a:rPr lang="en-US" altLang="en-US" sz="2800" baseline="30000" dirty="0"/>
              <a:t>-</a:t>
            </a:r>
            <a:endParaRPr lang="en-US" altLang="en-US" sz="2800" dirty="0"/>
          </a:p>
          <a:p>
            <a:r>
              <a:rPr lang="en-US" altLang="en-US" sz="2800" dirty="0"/>
              <a:t>Water is a base; makes hydronium 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6AE083A-DC65-47CB-A07A-70D109E8F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Acids and bases come in pairs...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477CE50-FFC4-458E-8E27-831498FA4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029200"/>
          </a:xfrm>
          <a:noFill/>
          <a:ln/>
        </p:spPr>
        <p:txBody>
          <a:bodyPr/>
          <a:lstStyle/>
          <a:p>
            <a:r>
              <a:rPr lang="en-US" altLang="en-US" sz="2800" dirty="0"/>
              <a:t>A </a:t>
            </a:r>
            <a:r>
              <a:rPr lang="en-US" altLang="en-US" sz="2800" u="sng" dirty="0"/>
              <a:t>conjugate base</a:t>
            </a:r>
            <a:r>
              <a:rPr lang="en-US" altLang="en-US" sz="2800" dirty="0"/>
              <a:t> is the remainder of the original acid, after it donates it’s hydrogen ion</a:t>
            </a:r>
          </a:p>
          <a:p>
            <a:r>
              <a:rPr lang="en-US" altLang="en-US" sz="2800" dirty="0"/>
              <a:t>A </a:t>
            </a:r>
            <a:r>
              <a:rPr lang="en-US" altLang="en-US" sz="2800" u="sng" dirty="0"/>
              <a:t>conjugate acid</a:t>
            </a:r>
            <a:r>
              <a:rPr lang="en-US" altLang="en-US" sz="2800" dirty="0"/>
              <a:t> is the particle formed when the original base gains a hydrogen ion</a:t>
            </a:r>
          </a:p>
          <a:p>
            <a:r>
              <a:rPr lang="en-US" altLang="en-US" sz="2800" dirty="0"/>
              <a:t>Indicators are weak acids or bases that have a different color from their original acid and base.</a:t>
            </a:r>
          </a:p>
          <a:p>
            <a:r>
              <a:rPr lang="en-US" altLang="en-US" sz="2800" dirty="0"/>
              <a:t>Conjugate acid-base pairs differ in structure by exactly one hydrogen ion.</a:t>
            </a:r>
          </a:p>
          <a:p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AF9D77B6-3034-428F-B07E-31903DC89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Acids and bases come in pairs...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30DBE30C-B5B2-469B-A5C4-AD05D103A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  <a:noFill/>
          <a:ln/>
        </p:spPr>
        <p:txBody>
          <a:bodyPr/>
          <a:lstStyle/>
          <a:p>
            <a:r>
              <a:rPr lang="en-US" altLang="en-US" sz="2400" dirty="0"/>
              <a:t>General equation is: </a:t>
            </a:r>
          </a:p>
          <a:p>
            <a:r>
              <a:rPr lang="en-US" altLang="en-US" sz="2400" dirty="0"/>
              <a:t>HA(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 + H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O(l) </a:t>
            </a:r>
            <a:r>
              <a:rPr lang="en-US" altLang="en-US" sz="2400" dirty="0">
                <a:latin typeface="Royal Society of Chemistry" panose="00000400000000000000" pitchFamily="2" charset="0"/>
              </a:rPr>
              <a:t>Ý</a:t>
            </a:r>
            <a:r>
              <a:rPr lang="en-US" altLang="en-US" sz="2400" dirty="0"/>
              <a:t> H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O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   +     A</a:t>
            </a:r>
            <a:r>
              <a:rPr lang="en-US" altLang="en-US" sz="2400" baseline="30000" dirty="0"/>
              <a:t>-</a:t>
            </a:r>
            <a:r>
              <a:rPr lang="en-US" altLang="en-US" sz="2400" dirty="0"/>
              <a:t>(</a:t>
            </a:r>
            <a:r>
              <a:rPr lang="en-US" altLang="en-US" sz="2400" dirty="0" err="1"/>
              <a:t>aq</a:t>
            </a:r>
            <a:r>
              <a:rPr lang="en-US" altLang="en-US" sz="2400" dirty="0"/>
              <a:t>)</a:t>
            </a:r>
          </a:p>
          <a:p>
            <a:r>
              <a:rPr lang="en-US" altLang="en-US" sz="1800" dirty="0"/>
              <a:t>Acid           +    Base 	   Conjugate acid  +    Conjugate base</a:t>
            </a:r>
          </a:p>
          <a:p>
            <a:r>
              <a:rPr lang="en-US" altLang="en-US" sz="2400" dirty="0"/>
              <a:t>NH</a:t>
            </a:r>
            <a:r>
              <a:rPr lang="en-US" altLang="en-US" sz="2400" b="1" baseline="-25000" dirty="0"/>
              <a:t>3</a:t>
            </a:r>
            <a:r>
              <a:rPr lang="en-US" altLang="en-US" sz="2400" dirty="0"/>
              <a:t> + H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O  </a:t>
            </a:r>
            <a:r>
              <a:rPr lang="en-US" altLang="en-US" sz="2400" dirty="0">
                <a:latin typeface="Royal Society of Chemistry" panose="00000400000000000000" pitchFamily="2" charset="0"/>
              </a:rPr>
              <a:t>Ý</a:t>
            </a:r>
            <a:r>
              <a:rPr lang="en-US" altLang="en-US" sz="2400" dirty="0"/>
              <a:t> NH</a:t>
            </a:r>
            <a:r>
              <a:rPr lang="en-US" altLang="en-US" sz="2400" b="1" baseline="-25000" dirty="0"/>
              <a:t>4</a:t>
            </a:r>
            <a:r>
              <a:rPr lang="en-US" altLang="en-US" sz="2400" b="1" baseline="30000" dirty="0"/>
              <a:t>+</a:t>
            </a:r>
            <a:r>
              <a:rPr lang="en-US" altLang="en-US" sz="2400" dirty="0"/>
              <a:t> + OH</a:t>
            </a:r>
            <a:r>
              <a:rPr lang="en-US" altLang="en-US" sz="2400" b="1" baseline="30000" dirty="0"/>
              <a:t>-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    base    acid        c.a.         </a:t>
            </a:r>
            <a:r>
              <a:rPr lang="en-US" altLang="en-US" sz="2400" dirty="0" err="1"/>
              <a:t>c.b.</a:t>
            </a:r>
            <a:endParaRPr lang="en-US" altLang="en-US" sz="2400" dirty="0"/>
          </a:p>
          <a:p>
            <a:r>
              <a:rPr lang="en-US" altLang="en-US" sz="2400" dirty="0"/>
              <a:t>HCl + H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O </a:t>
            </a:r>
            <a:r>
              <a:rPr lang="en-US" altLang="en-US" sz="24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2400" dirty="0"/>
              <a:t>H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O</a:t>
            </a:r>
            <a:r>
              <a:rPr lang="en-US" altLang="en-US" sz="2400" b="1" baseline="30000" dirty="0"/>
              <a:t>+</a:t>
            </a:r>
            <a:r>
              <a:rPr lang="en-US" altLang="en-US" sz="2400" baseline="30000" dirty="0"/>
              <a:t> </a:t>
            </a:r>
            <a:r>
              <a:rPr lang="en-US" altLang="en-US" sz="2400" dirty="0"/>
              <a:t>+ Cl</a:t>
            </a:r>
            <a:r>
              <a:rPr lang="en-US" altLang="en-US" sz="2400" b="1" baseline="30000" dirty="0"/>
              <a:t>-</a:t>
            </a:r>
          </a:p>
          <a:p>
            <a:r>
              <a:rPr lang="en-US" altLang="en-US" sz="2400" dirty="0"/>
              <a:t> acid   base       c.a.       </a:t>
            </a:r>
            <a:r>
              <a:rPr lang="en-US" altLang="en-US" sz="2400" dirty="0" err="1"/>
              <a:t>c.b.</a:t>
            </a:r>
            <a:endParaRPr lang="en-US" altLang="en-US" sz="2400" dirty="0"/>
          </a:p>
          <a:p>
            <a:r>
              <a:rPr lang="en-US" altLang="en-US" sz="2400" dirty="0"/>
              <a:t>Amphoteric – can behave as both an acid or base depending on circumstances.</a:t>
            </a:r>
          </a:p>
          <a:p>
            <a:r>
              <a:rPr lang="en-US" altLang="en-US" sz="2400" dirty="0"/>
              <a:t>Amphiprotic – is able to both donate and accept a hydrogen 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D9664DF-745E-490C-959C-AEBE7E4B7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  <a:noFill/>
          <a:ln/>
        </p:spPr>
        <p:txBody>
          <a:bodyPr/>
          <a:lstStyle/>
          <a:p>
            <a:r>
              <a:rPr lang="en-US" altLang="en-US" dirty="0"/>
              <a:t>Lewis Acids and Bases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3D2381E-BC31-4601-87CB-59F08DA94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00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Gilbert Lewis focused on the donation or acceptance of a pair of electrons during a reaction</a:t>
            </a:r>
          </a:p>
          <a:p>
            <a:pPr>
              <a:lnSpc>
                <a:spcPct val="90000"/>
              </a:lnSpc>
            </a:pPr>
            <a:r>
              <a:rPr lang="en-US" altLang="en-US" sz="3600" u="sng" dirty="0"/>
              <a:t>Lewis Acid</a:t>
            </a:r>
            <a:r>
              <a:rPr lang="en-US" altLang="en-US" sz="3600" dirty="0"/>
              <a:t> - electron pair acceptor</a:t>
            </a:r>
          </a:p>
          <a:p>
            <a:pPr>
              <a:lnSpc>
                <a:spcPct val="90000"/>
              </a:lnSpc>
            </a:pPr>
            <a:r>
              <a:rPr lang="en-US" altLang="en-US" sz="3600" u="sng" dirty="0"/>
              <a:t>Lewis Base</a:t>
            </a:r>
            <a:r>
              <a:rPr lang="en-US" altLang="en-US" sz="3600" dirty="0"/>
              <a:t> - electron pair donor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Most general of all 3 definitions; acids don’t even need hydrogen!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CF88B6C4-F2D0-4B50-A6EB-3CCFC8ACE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Strengths of Acids and Bases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D9957905-6E8A-48D3-BA48-8C5CB8F34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Define strong acids and weak acids.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AA6085D4-BAEB-4BE3-9094-2946E3951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Strengths of Acids and Bases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C76A6DDB-DBDB-4AA9-A68D-9758870F2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Calculate an acid dissociation constant (K</a:t>
            </a:r>
            <a:r>
              <a:rPr lang="en-US" altLang="en-US" sz="3600" b="1" baseline="-25000"/>
              <a:t>a</a:t>
            </a:r>
            <a:r>
              <a:rPr lang="en-US" altLang="en-US" sz="3600"/>
              <a:t>) from concentration and pH measurements.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47803052-495A-4AF1-A036-AE7D79848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Strengths of Acids and Bases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703EF5A-3391-42C2-A714-446641446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Arrange acids by strength according to their acid dissociation constants (K</a:t>
            </a:r>
            <a:r>
              <a:rPr lang="en-US" altLang="en-US" sz="3600" b="1" baseline="-25000"/>
              <a:t>a</a:t>
            </a:r>
            <a:r>
              <a:rPr lang="en-US" altLang="en-US" sz="3600"/>
              <a:t>).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0B716E80-7E32-4005-9872-5E1F8315C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Equilibria revision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BFD2EBA-0E38-491F-A054-C5CC1C65A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029200"/>
          </a:xfrm>
        </p:spPr>
        <p:txBody>
          <a:bodyPr/>
          <a:lstStyle/>
          <a:p>
            <a:r>
              <a:rPr lang="en-US" altLang="en-US" sz="3600" u="sng" dirty="0"/>
              <a:t>Equilibrium Constants</a:t>
            </a:r>
            <a:r>
              <a:rPr lang="en-US" altLang="en-US" sz="3600" dirty="0"/>
              <a:t> (K</a:t>
            </a:r>
            <a:r>
              <a:rPr lang="en-US" altLang="en-US" sz="3600" b="1" baseline="-25000" dirty="0"/>
              <a:t>eq</a:t>
            </a:r>
            <a:r>
              <a:rPr lang="en-US" altLang="en-US" sz="3600" dirty="0"/>
              <a:t>) Chemists generally express the position of equilibrium in terms of numerical values</a:t>
            </a:r>
          </a:p>
          <a:p>
            <a:pPr lvl="1"/>
            <a:r>
              <a:rPr lang="en-US" altLang="en-US" sz="3600" dirty="0"/>
              <a:t>These values relate to the </a:t>
            </a:r>
            <a:r>
              <a:rPr lang="en-US" altLang="en-US" sz="3600" u="sng" dirty="0"/>
              <a:t>amounts</a:t>
            </a:r>
            <a:r>
              <a:rPr lang="en-US" altLang="en-US" sz="3600" dirty="0"/>
              <a:t> of reactants and products at equilibrium (the reaction quotient)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5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E440CF0-C378-462B-B322-7B7F7FA4F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Strengths of Acids and Bases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6C62CF80-3151-403C-9D06-9345DE871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Arrange bases by strength according to their base dissociation constants (K</a:t>
            </a:r>
            <a:r>
              <a:rPr lang="en-US" altLang="en-US" sz="3600" b="1" baseline="-25000"/>
              <a:t>b</a:t>
            </a:r>
            <a:r>
              <a:rPr lang="en-US" altLang="en-US" sz="3600"/>
              <a:t>).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E7F806F6-7CB9-4D63-ACAB-A0BD8D996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Strength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526FFBE5-536D-4CAB-914A-D972C1FB2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00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Strong acids and bases are strong electrolytes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They fall apart (ionize) completely.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Weak acids don’t completely ionize.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Strength</a:t>
            </a:r>
            <a:r>
              <a:rPr lang="en-US" altLang="en-US" sz="2800" dirty="0"/>
              <a:t> different from </a:t>
            </a:r>
            <a:r>
              <a:rPr lang="en-US" altLang="en-US" sz="2800" i="1" dirty="0"/>
              <a:t>concentration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Strong-forms many ions when dissolved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Mg(OH)</a:t>
            </a:r>
            <a:r>
              <a:rPr lang="en-US" altLang="en-US" sz="2800" b="1" baseline="-25000" dirty="0"/>
              <a:t>2</a:t>
            </a:r>
            <a:r>
              <a:rPr lang="en-US" altLang="en-US" sz="2800" dirty="0"/>
              <a:t> is a strong base - it falls completely apart when dissolved.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But, not much dissolves- not concentrated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344DE64-98CA-4396-A981-028BC574D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Measuring strength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4534245-EC99-4805-9416-9CBA37359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8077200" cy="4911824"/>
          </a:xfrm>
          <a:noFill/>
          <a:ln/>
        </p:spPr>
        <p:txBody>
          <a:bodyPr/>
          <a:lstStyle/>
          <a:p>
            <a:endParaRPr lang="en-US" altLang="en-US" sz="2800" dirty="0"/>
          </a:p>
          <a:p>
            <a:r>
              <a:rPr lang="en-US" altLang="en-US" sz="2800" dirty="0"/>
              <a:t>Ionization is reversible.</a:t>
            </a:r>
          </a:p>
          <a:p>
            <a:r>
              <a:rPr lang="en-US" altLang="en-US" sz="2800" dirty="0"/>
              <a:t>HA </a:t>
            </a:r>
            <a:r>
              <a:rPr lang="en-US" altLang="en-US" sz="28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2800" dirty="0"/>
              <a:t>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 + A</a:t>
            </a:r>
            <a:r>
              <a:rPr lang="en-US" altLang="en-US" sz="2800" baseline="30000" dirty="0"/>
              <a:t>- </a:t>
            </a:r>
          </a:p>
          <a:p>
            <a:r>
              <a:rPr lang="en-US" altLang="en-US" sz="2800" dirty="0"/>
              <a:t>This makes an equilibrium</a:t>
            </a:r>
          </a:p>
          <a:p>
            <a:r>
              <a:rPr lang="en-US" altLang="en-US" sz="2800" dirty="0"/>
              <a:t>Acid dissociation constant = K</a:t>
            </a:r>
            <a:r>
              <a:rPr lang="en-US" altLang="en-US" sz="2800" b="1" baseline="-25000" dirty="0"/>
              <a:t>a</a:t>
            </a:r>
            <a:endParaRPr lang="en-US" altLang="en-US" sz="2800" dirty="0"/>
          </a:p>
          <a:p>
            <a:r>
              <a:rPr lang="en-US" altLang="en-US" sz="2800" dirty="0"/>
              <a:t>K</a:t>
            </a:r>
            <a:r>
              <a:rPr lang="en-US" altLang="en-US" sz="2800" baseline="-25000" dirty="0"/>
              <a:t>a</a:t>
            </a:r>
            <a:r>
              <a:rPr lang="en-US" altLang="en-US" sz="2800" dirty="0"/>
              <a:t> =     [H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 ][A</a:t>
            </a:r>
            <a:r>
              <a:rPr lang="en-US" altLang="en-US" sz="2800" baseline="30000" dirty="0"/>
              <a:t>- </a:t>
            </a:r>
            <a:r>
              <a:rPr lang="en-US" altLang="en-US" sz="2800" dirty="0"/>
              <a:t>]         (water is constant)		         [HA]	</a:t>
            </a:r>
          </a:p>
          <a:p>
            <a:r>
              <a:rPr lang="en-US" altLang="en-US" sz="2800" dirty="0"/>
              <a:t>Stronger acid = more products (ions), thus a larger K</a:t>
            </a:r>
            <a:r>
              <a:rPr lang="en-US" altLang="en-US" sz="2800" baseline="-25000" dirty="0"/>
              <a:t>a</a:t>
            </a:r>
            <a:endParaRPr lang="en-US" altLang="en-US" sz="2800" dirty="0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EFD1D63D-97FB-4497-AB6F-2374BC122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704" y="4437112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0DBBCCB-75B5-46D0-AABA-F54282094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What about bases?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57E0B0B-B0AB-49DC-B6D4-376A13E67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029200"/>
          </a:xfrm>
          <a:noFill/>
          <a:ln/>
        </p:spPr>
        <p:txBody>
          <a:bodyPr/>
          <a:lstStyle/>
          <a:p>
            <a:r>
              <a:rPr lang="en-US" altLang="en-US" dirty="0"/>
              <a:t>Strong bases cause complete dissociation of water. B + H</a:t>
            </a:r>
            <a:r>
              <a:rPr lang="en-US" altLang="en-US" sz="4100" baseline="-25000" dirty="0"/>
              <a:t>2</a:t>
            </a:r>
            <a:r>
              <a:rPr lang="en-US" altLang="en-US" dirty="0"/>
              <a:t>O</a:t>
            </a:r>
            <a:r>
              <a:rPr lang="en-US" altLang="en-US" dirty="0">
                <a:latin typeface="Royal Society of Chemistry" panose="00000400000000000000" pitchFamily="2" charset="0"/>
              </a:rPr>
              <a:t>    Ý  </a:t>
            </a:r>
            <a:r>
              <a:rPr lang="en-US" altLang="en-US" dirty="0"/>
              <a:t>BH</a:t>
            </a:r>
            <a:r>
              <a:rPr lang="en-US" altLang="en-US" sz="4100" baseline="30000" dirty="0"/>
              <a:t>+</a:t>
            </a:r>
            <a:r>
              <a:rPr lang="en-US" altLang="en-US" dirty="0"/>
              <a:t> + OH</a:t>
            </a:r>
            <a:r>
              <a:rPr lang="en-US" altLang="en-US" sz="4100" baseline="30000" dirty="0"/>
              <a:t>-</a:t>
            </a:r>
            <a:endParaRPr lang="en-US" altLang="en-US" dirty="0"/>
          </a:p>
          <a:p>
            <a:r>
              <a:rPr lang="en-US" altLang="en-US" dirty="0"/>
              <a:t>Base dissociation constant = </a:t>
            </a:r>
            <a:r>
              <a:rPr lang="en-US" altLang="en-US" dirty="0" err="1"/>
              <a:t>K</a:t>
            </a:r>
            <a:r>
              <a:rPr lang="en-US" altLang="en-US" sz="4100" baseline="-25000" dirty="0" err="1"/>
              <a:t>b</a:t>
            </a:r>
            <a:endParaRPr lang="en-US" altLang="en-US" dirty="0"/>
          </a:p>
          <a:p>
            <a:r>
              <a:rPr lang="en-US" altLang="en-US" dirty="0" err="1"/>
              <a:t>K</a:t>
            </a:r>
            <a:r>
              <a:rPr lang="en-US" altLang="en-US" sz="4100" baseline="-25000" dirty="0" err="1"/>
              <a:t>b</a:t>
            </a:r>
            <a:r>
              <a:rPr lang="en-US" altLang="en-US" dirty="0"/>
              <a:t> = [BH</a:t>
            </a:r>
            <a:r>
              <a:rPr lang="en-US" altLang="en-US" sz="4100" baseline="30000" dirty="0"/>
              <a:t>+</a:t>
            </a:r>
            <a:r>
              <a:rPr lang="en-US" altLang="en-US" dirty="0"/>
              <a:t> ][OH</a:t>
            </a:r>
            <a:r>
              <a:rPr lang="en-US" altLang="en-US" sz="4100" baseline="30000" dirty="0"/>
              <a:t>-</a:t>
            </a:r>
            <a:r>
              <a:rPr lang="en-US" altLang="en-US" dirty="0"/>
              <a:t>]							  [B]	          (we ignore the water)</a:t>
            </a:r>
          </a:p>
          <a:p>
            <a:r>
              <a:rPr lang="en-US" altLang="en-US" dirty="0"/>
              <a:t>Stronger base = more dissociated, thus a larger </a:t>
            </a:r>
            <a:r>
              <a:rPr lang="en-US" altLang="en-US" dirty="0" err="1"/>
              <a:t>K</a:t>
            </a:r>
            <a:r>
              <a:rPr lang="en-US" altLang="en-US" sz="4100" baseline="-25000" dirty="0" err="1"/>
              <a:t>b</a:t>
            </a:r>
            <a:r>
              <a:rPr lang="en-US" altLang="en-US" sz="4100" baseline="-25000" dirty="0"/>
              <a:t>.</a:t>
            </a:r>
            <a:r>
              <a:rPr lang="en-US" altLang="en-US" dirty="0"/>
              <a:t> </a:t>
            </a:r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33B4C146-3E42-4BA8-8F0F-0BC4744BF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712" y="378904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5BA23BA0-0397-4CC8-91BF-851A6918C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Strength vs. Concentration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CD5913E9-1105-4B6E-BA3E-0968A9AF1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altLang="en-US" sz="2800" dirty="0"/>
              <a:t>The words </a:t>
            </a:r>
            <a:r>
              <a:rPr lang="en-US" altLang="en-US" sz="2800" i="1" u="sng" dirty="0"/>
              <a:t>concentrated</a:t>
            </a:r>
            <a:r>
              <a:rPr lang="en-US" altLang="en-US" sz="2800" dirty="0"/>
              <a:t> and </a:t>
            </a:r>
            <a:r>
              <a:rPr lang="en-US" altLang="en-US" sz="2800" i="1" u="sng" dirty="0"/>
              <a:t>dilute</a:t>
            </a:r>
            <a:r>
              <a:rPr lang="en-US" altLang="en-US" sz="2800" dirty="0"/>
              <a:t> tell how much of an acid or base is dissolved in solution - refers to the number of moles of acid or base in a given volume</a:t>
            </a:r>
          </a:p>
          <a:p>
            <a:r>
              <a:rPr lang="en-US" altLang="en-US" sz="2800" dirty="0"/>
              <a:t>The words </a:t>
            </a:r>
            <a:r>
              <a:rPr lang="en-US" altLang="en-US" sz="2800" i="1" u="sng" dirty="0"/>
              <a:t>strong</a:t>
            </a:r>
            <a:r>
              <a:rPr lang="en-US" altLang="en-US" sz="2800" dirty="0"/>
              <a:t> and </a:t>
            </a:r>
            <a:r>
              <a:rPr lang="en-US" altLang="en-US" sz="2800" i="1" u="sng" dirty="0"/>
              <a:t>weak</a:t>
            </a:r>
            <a:r>
              <a:rPr lang="en-US" altLang="en-US" sz="2800" dirty="0"/>
              <a:t> refer to the extent of ionization of an acid or base</a:t>
            </a:r>
          </a:p>
          <a:p>
            <a:r>
              <a:rPr lang="en-US" altLang="en-US" sz="2800" dirty="0"/>
              <a:t>Is concentrated weak acid possible?</a:t>
            </a:r>
          </a:p>
          <a:p>
            <a:endParaRPr lang="en-US" altLang="en-US" sz="36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37EE71FE-88BA-4AD2-B0D2-860D187B0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Equilibrium revision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AE1F7117-6122-422A-AEF4-AC1AA871E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u="sng" dirty="0"/>
              <a:t>Equilibrium Constants</a:t>
            </a:r>
            <a:r>
              <a:rPr lang="en-US" altLang="en-US" sz="3600" dirty="0"/>
              <a:t> consider this reaction:</a:t>
            </a:r>
          </a:p>
          <a:p>
            <a:pPr lvl="1">
              <a:buFontTx/>
              <a:buNone/>
            </a:pPr>
            <a:r>
              <a:rPr lang="en-US" altLang="en-US" sz="3600" dirty="0" err="1"/>
              <a:t>aA</a:t>
            </a:r>
            <a:r>
              <a:rPr lang="en-US" altLang="en-US" sz="3600" dirty="0"/>
              <a:t> + </a:t>
            </a:r>
            <a:r>
              <a:rPr lang="en-US" altLang="en-US" sz="3600" dirty="0" err="1"/>
              <a:t>bB</a:t>
            </a:r>
            <a:r>
              <a:rPr lang="en-US" altLang="en-US" sz="3600" dirty="0"/>
              <a:t> </a:t>
            </a:r>
            <a:r>
              <a:rPr lang="en-US" altLang="en-US" sz="36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3600" dirty="0" err="1">
                <a:sym typeface="Monotype Sorts" pitchFamily="2" charset="2"/>
              </a:rPr>
              <a:t>cC</a:t>
            </a:r>
            <a:r>
              <a:rPr lang="en-US" altLang="en-US" sz="3600" dirty="0">
                <a:sym typeface="Monotype Sorts" pitchFamily="2" charset="2"/>
              </a:rPr>
              <a:t> + </a:t>
            </a:r>
            <a:r>
              <a:rPr lang="en-US" altLang="en-US" sz="3600" dirty="0" err="1">
                <a:sym typeface="Monotype Sorts" pitchFamily="2" charset="2"/>
              </a:rPr>
              <a:t>dD</a:t>
            </a:r>
            <a:endParaRPr lang="en-US" altLang="en-US" sz="3600" dirty="0">
              <a:sym typeface="Monotype Sorts" pitchFamily="2" charset="2"/>
            </a:endParaRPr>
          </a:p>
          <a:p>
            <a:pPr lvl="1"/>
            <a:r>
              <a:rPr lang="en-US" altLang="en-US" sz="3200" dirty="0"/>
              <a:t>The equilibrium constant (K</a:t>
            </a:r>
            <a:r>
              <a:rPr lang="en-US" altLang="en-US" sz="3200" b="1" baseline="-25000" dirty="0"/>
              <a:t>eq</a:t>
            </a:r>
            <a:r>
              <a:rPr lang="en-US" altLang="en-US" sz="3200" dirty="0"/>
              <a:t>) is the ratio of product concentration to the reactant concentration at equilibrium, with each concentration raised to its coefficient in the balanced equation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26">
            <a:extLst>
              <a:ext uri="{FF2B5EF4-FFF2-40B4-BE49-F238E27FC236}">
                <a16:creationId xmlns:a16="http://schemas.microsoft.com/office/drawing/2014/main" id="{E1F65E63-39E7-457D-9F4B-03FB4758C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Equilibrium revision</a:t>
            </a:r>
          </a:p>
        </p:txBody>
      </p:sp>
      <p:sp>
        <p:nvSpPr>
          <p:cNvPr id="103427" name="Rectangle 1027">
            <a:extLst>
              <a:ext uri="{FF2B5EF4-FFF2-40B4-BE49-F238E27FC236}">
                <a16:creationId xmlns:a16="http://schemas.microsoft.com/office/drawing/2014/main" id="{B7568B53-D346-4238-B6FA-B74DA74AA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029200"/>
          </a:xfrm>
        </p:spPr>
        <p:txBody>
          <a:bodyPr/>
          <a:lstStyle/>
          <a:p>
            <a:r>
              <a:rPr lang="en-US" altLang="en-US" sz="3600" u="sng" dirty="0"/>
              <a:t>Equilibrium Constants</a:t>
            </a:r>
            <a:r>
              <a:rPr lang="en-US" altLang="en-US" sz="3600" dirty="0"/>
              <a:t> consider this reaction:</a:t>
            </a:r>
          </a:p>
          <a:p>
            <a:pPr lvl="1">
              <a:buFontTx/>
              <a:buNone/>
            </a:pPr>
            <a:r>
              <a:rPr lang="en-US" altLang="en-US" sz="3600" dirty="0" err="1"/>
              <a:t>aA</a:t>
            </a:r>
            <a:r>
              <a:rPr lang="en-US" altLang="en-US" sz="3600" dirty="0"/>
              <a:t> + </a:t>
            </a:r>
            <a:r>
              <a:rPr lang="en-US" altLang="en-US" sz="3600" dirty="0" err="1"/>
              <a:t>bB</a:t>
            </a:r>
            <a:r>
              <a:rPr lang="en-US" altLang="en-US" sz="3600" dirty="0"/>
              <a:t> </a:t>
            </a:r>
            <a:r>
              <a:rPr lang="en-US" altLang="en-US" sz="3600" dirty="0">
                <a:latin typeface="Royal Society of Chemistry" panose="00000400000000000000" pitchFamily="2" charset="0"/>
              </a:rPr>
              <a:t>Ý </a:t>
            </a:r>
            <a:r>
              <a:rPr lang="en-US" altLang="en-US" sz="3600" dirty="0" err="1">
                <a:sym typeface="Monotype Sorts" pitchFamily="2" charset="2"/>
              </a:rPr>
              <a:t>cC</a:t>
            </a:r>
            <a:r>
              <a:rPr lang="en-US" altLang="en-US" sz="3600" dirty="0">
                <a:sym typeface="Monotype Sorts" pitchFamily="2" charset="2"/>
              </a:rPr>
              <a:t> + </a:t>
            </a:r>
            <a:r>
              <a:rPr lang="en-US" altLang="en-US" sz="3600" dirty="0" err="1">
                <a:sym typeface="Monotype Sorts" pitchFamily="2" charset="2"/>
              </a:rPr>
              <a:t>dD</a:t>
            </a:r>
            <a:endParaRPr lang="en-US" altLang="en-US" sz="3600" dirty="0">
              <a:sym typeface="Monotype Sorts" pitchFamily="2" charset="2"/>
            </a:endParaRPr>
          </a:p>
          <a:p>
            <a:pPr lvl="1"/>
            <a:r>
              <a:rPr lang="en-US" altLang="en-US" sz="3600" dirty="0"/>
              <a:t>Thus, the </a:t>
            </a:r>
            <a:r>
              <a:rPr lang="en-US" altLang="en-US" sz="3600" b="1" dirty="0"/>
              <a:t>“</a:t>
            </a:r>
            <a:r>
              <a:rPr lang="en-US" altLang="en-US" sz="3600" b="1" u="sng" dirty="0"/>
              <a:t>equilibrium constant</a:t>
            </a:r>
            <a:r>
              <a:rPr lang="en-US" altLang="en-US" sz="3600" dirty="0"/>
              <a:t> </a:t>
            </a:r>
            <a:r>
              <a:rPr lang="en-US" altLang="en-US" sz="3600" b="1" u="sng" dirty="0"/>
              <a:t>expression”</a:t>
            </a:r>
            <a:r>
              <a:rPr lang="en-US" altLang="en-US" sz="3600" dirty="0"/>
              <a:t> has the general form:</a:t>
            </a:r>
          </a:p>
          <a:p>
            <a:pPr lvl="1">
              <a:buFontTx/>
              <a:buNone/>
            </a:pPr>
            <a:r>
              <a:rPr lang="en-US" altLang="en-US" sz="3600" dirty="0"/>
              <a:t>			[C]</a:t>
            </a:r>
            <a:r>
              <a:rPr lang="en-US" altLang="en-US" sz="3600" b="1" baseline="30000" dirty="0"/>
              <a:t>c</a:t>
            </a:r>
            <a:r>
              <a:rPr lang="en-US" altLang="en-US" sz="3600" dirty="0"/>
              <a:t>  x  [D]</a:t>
            </a:r>
            <a:r>
              <a:rPr lang="en-US" altLang="en-US" sz="3600" b="1" baseline="30000" dirty="0"/>
              <a:t>d</a:t>
            </a:r>
            <a:endParaRPr lang="en-US" altLang="en-US" sz="3600" dirty="0"/>
          </a:p>
          <a:p>
            <a:pPr lvl="1">
              <a:buFontTx/>
              <a:buNone/>
            </a:pPr>
            <a:r>
              <a:rPr lang="en-US" altLang="en-US" sz="3600" dirty="0"/>
              <a:t>			[A]</a:t>
            </a:r>
            <a:r>
              <a:rPr lang="en-US" altLang="en-US" sz="3600" b="1" baseline="30000" dirty="0"/>
              <a:t>a</a:t>
            </a:r>
            <a:r>
              <a:rPr lang="en-US" altLang="en-US" sz="3600" dirty="0"/>
              <a:t>  x  [B]</a:t>
            </a:r>
            <a:r>
              <a:rPr lang="en-US" altLang="en-US" sz="3600" b="1" baseline="30000" dirty="0"/>
              <a:t>b</a:t>
            </a:r>
          </a:p>
          <a:p>
            <a:pPr lvl="1">
              <a:buFontTx/>
              <a:buNone/>
            </a:pPr>
            <a:r>
              <a:rPr lang="en-US" altLang="en-US" sz="3600" b="1" baseline="30000" dirty="0"/>
              <a:t>						</a:t>
            </a:r>
            <a:r>
              <a:rPr lang="en-US" altLang="en-US" sz="3600" dirty="0"/>
              <a:t>( [  ] = molarity )</a:t>
            </a:r>
          </a:p>
        </p:txBody>
      </p:sp>
      <p:sp>
        <p:nvSpPr>
          <p:cNvPr id="103428" name="Line 1028">
            <a:extLst>
              <a:ext uri="{FF2B5EF4-FFF2-40B4-BE49-F238E27FC236}">
                <a16:creationId xmlns:a16="http://schemas.microsoft.com/office/drawing/2014/main" id="{C7AF1CED-CB5F-4697-A295-497BFB6C0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1816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29" name="Text Box 1029">
            <a:extLst>
              <a:ext uri="{FF2B5EF4-FFF2-40B4-BE49-F238E27FC236}">
                <a16:creationId xmlns:a16="http://schemas.microsoft.com/office/drawing/2014/main" id="{944A9F01-0B51-4F57-9781-0AA8E23EF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8768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/>
              <a:t>K</a:t>
            </a:r>
            <a:r>
              <a:rPr lang="en-US" altLang="en-US" sz="3600" b="1" baseline="-25000"/>
              <a:t>eq</a:t>
            </a:r>
            <a:r>
              <a:rPr lang="en-US" altLang="en-US" sz="3600"/>
              <a:t> =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>
            <a:extLst>
              <a:ext uri="{FF2B5EF4-FFF2-40B4-BE49-F238E27FC236}">
                <a16:creationId xmlns:a16="http://schemas.microsoft.com/office/drawing/2014/main" id="{0FD8289A-0F8C-4A3B-AA99-114D82588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Equilibrium revision</a:t>
            </a:r>
          </a:p>
        </p:txBody>
      </p:sp>
      <p:sp>
        <p:nvSpPr>
          <p:cNvPr id="104451" name="Rectangle 1027">
            <a:extLst>
              <a:ext uri="{FF2B5EF4-FFF2-40B4-BE49-F238E27FC236}">
                <a16:creationId xmlns:a16="http://schemas.microsoft.com/office/drawing/2014/main" id="{EA4A470B-64E4-4027-BA2D-91D562126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029200"/>
          </a:xfrm>
        </p:spPr>
        <p:txBody>
          <a:bodyPr/>
          <a:lstStyle/>
          <a:p>
            <a:r>
              <a:rPr lang="en-US" altLang="en-US" sz="3600" u="sng" dirty="0"/>
              <a:t>Equilibrium Constants</a:t>
            </a:r>
            <a:r>
              <a:rPr lang="en-US" altLang="en-US" sz="3600" dirty="0"/>
              <a:t> </a:t>
            </a:r>
          </a:p>
          <a:p>
            <a:r>
              <a:rPr lang="en-US" altLang="en-US" sz="3600" dirty="0"/>
              <a:t>the equilibrium constants provide valuable information, such as whether products or reactants are </a:t>
            </a:r>
            <a:r>
              <a:rPr lang="en-US" altLang="en-US" sz="3600" dirty="0" err="1"/>
              <a:t>favoured</a:t>
            </a:r>
            <a:r>
              <a:rPr lang="en-US" altLang="en-US" sz="3600" dirty="0"/>
              <a:t>:</a:t>
            </a:r>
          </a:p>
          <a:p>
            <a:pPr lvl="1">
              <a:buFontTx/>
              <a:buNone/>
            </a:pPr>
            <a:r>
              <a:rPr lang="en-US" altLang="en-US" sz="3600" dirty="0"/>
              <a:t>K</a:t>
            </a:r>
            <a:r>
              <a:rPr lang="en-US" altLang="en-US" sz="3600" b="1" baseline="-25000" dirty="0"/>
              <a:t>eq</a:t>
            </a:r>
            <a:r>
              <a:rPr lang="en-US" altLang="en-US" sz="3600" dirty="0"/>
              <a:t> &gt; 1, products favored at equilibrium</a:t>
            </a:r>
          </a:p>
          <a:p>
            <a:pPr lvl="1">
              <a:buFontTx/>
              <a:buNone/>
            </a:pPr>
            <a:r>
              <a:rPr lang="en-US" altLang="en-US" sz="3600" dirty="0"/>
              <a:t>K</a:t>
            </a:r>
            <a:r>
              <a:rPr lang="en-US" altLang="en-US" sz="3600" b="1" baseline="-25000" dirty="0"/>
              <a:t>eq </a:t>
            </a:r>
            <a:r>
              <a:rPr lang="en-US" altLang="en-US" sz="3600" dirty="0"/>
              <a:t>&lt; 1, reactants favored at equilibrium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E5CC414B-231B-4BCE-9EC5-2392D4FFD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Defining Acids and Bases</a:t>
            </a:r>
          </a:p>
        </p:txBody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C68A381C-B33A-4735-9739-83793ADE9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List the properties of acids and bases.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>
            <a:extLst>
              <a:ext uri="{FF2B5EF4-FFF2-40B4-BE49-F238E27FC236}">
                <a16:creationId xmlns:a16="http://schemas.microsoft.com/office/drawing/2014/main" id="{A5BDD0A9-A07B-4393-9ED7-C9E8BE5AD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770084"/>
          </a:xfrm>
        </p:spPr>
        <p:txBody>
          <a:bodyPr/>
          <a:lstStyle/>
          <a:p>
            <a:r>
              <a:rPr lang="en-US" altLang="en-US" dirty="0"/>
              <a:t>Defining Acids and Bases</a:t>
            </a:r>
          </a:p>
        </p:txBody>
      </p:sp>
      <p:sp>
        <p:nvSpPr>
          <p:cNvPr id="94211" name="Rectangle 1027">
            <a:extLst>
              <a:ext uri="{FF2B5EF4-FFF2-40B4-BE49-F238E27FC236}">
                <a16:creationId xmlns:a16="http://schemas.microsoft.com/office/drawing/2014/main" id="{CE1D01C6-0269-44A8-B2B6-AD3B62FA6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altLang="en-US" sz="3600"/>
              <a:t>OBJECTIVES:</a:t>
            </a:r>
          </a:p>
          <a:p>
            <a:pPr lvl="1"/>
            <a:r>
              <a:rPr lang="en-US" altLang="en-US" sz="3600"/>
              <a:t>Name an acid or base, when given the formula.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ap141">
  <a:themeElements>
    <a:clrScheme name="">
      <a:dk1>
        <a:srgbClr val="081D58"/>
      </a:dk1>
      <a:lt1>
        <a:srgbClr val="FFFFFF"/>
      </a:lt1>
      <a:dk2>
        <a:srgbClr val="00279F"/>
      </a:dk2>
      <a:lt2>
        <a:srgbClr val="FAFD00"/>
      </a:lt2>
      <a:accent1>
        <a:srgbClr val="EAEC5E"/>
      </a:accent1>
      <a:accent2>
        <a:srgbClr val="00B7A5"/>
      </a:accent2>
      <a:accent3>
        <a:srgbClr val="AAACCD"/>
      </a:accent3>
      <a:accent4>
        <a:srgbClr val="DADADA"/>
      </a:accent4>
      <a:accent5>
        <a:srgbClr val="F3F4B6"/>
      </a:accent5>
      <a:accent6>
        <a:srgbClr val="00A695"/>
      </a:accent6>
      <a:hlink>
        <a:srgbClr val="618FFD"/>
      </a:hlink>
      <a:folHlink>
        <a:srgbClr val="063DE8"/>
      </a:folHlink>
    </a:clrScheme>
    <a:fontScheme name="ap141">
      <a:majorFont>
        <a:latin typeface="Times New Roman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ap14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14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14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14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14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14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14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d:\data\present\ap141.ppt</Template>
  <TotalTime>358</TotalTime>
  <Words>2014</Words>
  <Application>Microsoft Office PowerPoint</Application>
  <PresentationFormat>On-screen Show (4:3)</PresentationFormat>
  <Paragraphs>278</Paragraphs>
  <Slides>44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Times New Roman</vt:lpstr>
      <vt:lpstr>Book Antiqua</vt:lpstr>
      <vt:lpstr>Monotype Sorts</vt:lpstr>
      <vt:lpstr>Symbol</vt:lpstr>
      <vt:lpstr>ap141</vt:lpstr>
      <vt:lpstr>Acids and Bases</vt:lpstr>
      <vt:lpstr>Equilibria revision</vt:lpstr>
      <vt:lpstr>Equilibria revision</vt:lpstr>
      <vt:lpstr>Equilibria revision</vt:lpstr>
      <vt:lpstr>Equilibrium revision</vt:lpstr>
      <vt:lpstr>Equilibrium revision</vt:lpstr>
      <vt:lpstr>Equilibrium revision</vt:lpstr>
      <vt:lpstr>Defining Acids and Bases</vt:lpstr>
      <vt:lpstr>Defining Acids and Bases</vt:lpstr>
      <vt:lpstr>Properties of acids</vt:lpstr>
      <vt:lpstr>Properties of bases</vt:lpstr>
      <vt:lpstr>Names and Formulae of Acids</vt:lpstr>
      <vt:lpstr>Names and Formulas of Acids</vt:lpstr>
      <vt:lpstr>Names and Formulas of Bases</vt:lpstr>
      <vt:lpstr>Hydrogen Ions and Acidity</vt:lpstr>
      <vt:lpstr>Hydrogen Ions and Acidity</vt:lpstr>
      <vt:lpstr>Hydrogen Ions from Water</vt:lpstr>
      <vt:lpstr>Dissociation Constant of water</vt:lpstr>
      <vt:lpstr>Logarithms and the pH concept</vt:lpstr>
      <vt:lpstr>pH and pOH</vt:lpstr>
      <vt:lpstr>PowerPoint Presentation</vt:lpstr>
      <vt:lpstr>Measuring pH</vt:lpstr>
      <vt:lpstr>Acid-Base Indicators</vt:lpstr>
      <vt:lpstr>Acid-Base Indicators</vt:lpstr>
      <vt:lpstr>Acid-Base Indicators</vt:lpstr>
      <vt:lpstr>Acid-Base Theories</vt:lpstr>
      <vt:lpstr>Acid-Base Theories</vt:lpstr>
      <vt:lpstr>Svante Arrhenius</vt:lpstr>
      <vt:lpstr>Arrhenius Definition</vt:lpstr>
      <vt:lpstr>Polyprotic Acids</vt:lpstr>
      <vt:lpstr>Polyprotic Acids</vt:lpstr>
      <vt:lpstr>Arrhenius examples...</vt:lpstr>
      <vt:lpstr>Brønsted-Lowry Definitions</vt:lpstr>
      <vt:lpstr>Acids and bases come in pairs...</vt:lpstr>
      <vt:lpstr>Acids and bases come in pairs...</vt:lpstr>
      <vt:lpstr>Lewis Acids and Bases</vt:lpstr>
      <vt:lpstr>Strengths of Acids and Bases</vt:lpstr>
      <vt:lpstr>Strengths of Acids and Bases</vt:lpstr>
      <vt:lpstr>Strengths of Acids and Bases</vt:lpstr>
      <vt:lpstr>Strengths of Acids and Bases</vt:lpstr>
      <vt:lpstr>Strength</vt:lpstr>
      <vt:lpstr>Measuring strength</vt:lpstr>
      <vt:lpstr>What about bases?</vt:lpstr>
      <vt:lpstr>Strength vs. Concentration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 Acids and Bases</dc:title>
  <dc:creator>Dr. Stephen L. Cotton</dc:creator>
  <cp:lastModifiedBy>Graeme Hall</cp:lastModifiedBy>
  <cp:revision>31</cp:revision>
  <cp:lastPrinted>2000-10-06T21:50:24Z</cp:lastPrinted>
  <dcterms:created xsi:type="dcterms:W3CDTF">1995-05-24T16:31:20Z</dcterms:created>
  <dcterms:modified xsi:type="dcterms:W3CDTF">2021-05-12T18:42:25Z</dcterms:modified>
</cp:coreProperties>
</file>